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8" r:id="rId3"/>
    <p:sldId id="257" r:id="rId4"/>
    <p:sldId id="282" r:id="rId5"/>
    <p:sldId id="273" r:id="rId6"/>
    <p:sldId id="259" r:id="rId7"/>
    <p:sldId id="262" r:id="rId8"/>
    <p:sldId id="280" r:id="rId9"/>
    <p:sldId id="286" r:id="rId10"/>
    <p:sldId id="271" r:id="rId11"/>
    <p:sldId id="283" r:id="rId12"/>
    <p:sldId id="285" r:id="rId13"/>
    <p:sldId id="287" r:id="rId14"/>
    <p:sldId id="275" r:id="rId15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86" d="100"/>
          <a:sy n="86" d="100"/>
        </p:scale>
        <p:origin x="153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2018г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Всего принято врачами</c:v>
                </c:pt>
                <c:pt idx="1">
                  <c:v>Взрослые</c:v>
                </c:pt>
                <c:pt idx="2">
                  <c:v>Дети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33718</c:v>
                </c:pt>
                <c:pt idx="1">
                  <c:v>23936</c:v>
                </c:pt>
                <c:pt idx="2">
                  <c:v>9782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03-41BC-897B-D8E6A50397B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Всего принято врачами</c:v>
                </c:pt>
                <c:pt idx="1">
                  <c:v>Взрослые</c:v>
                </c:pt>
                <c:pt idx="2">
                  <c:v>Дети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35451</c:v>
                </c:pt>
                <c:pt idx="1">
                  <c:v>25249</c:v>
                </c:pt>
                <c:pt idx="2">
                  <c:v>10202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03-41BC-897B-D8E6A50397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7352320"/>
        <c:axId val="89326720"/>
        <c:axId val="0"/>
      </c:bar3DChart>
      <c:catAx>
        <c:axId val="77352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9326720"/>
        <c:crosses val="autoZero"/>
        <c:auto val="1"/>
        <c:lblAlgn val="ctr"/>
        <c:lblOffset val="100"/>
        <c:noMultiLvlLbl val="0"/>
      </c:catAx>
      <c:valAx>
        <c:axId val="8932672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77352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283805305613258"/>
          <c:y val="0.43275052771914241"/>
          <c:w val="0.13803939624996131"/>
          <c:h val="0.16725324170330291"/>
        </c:manualLayout>
      </c:layout>
      <c:overlay val="0"/>
    </c:legend>
    <c:plotVisOnly val="1"/>
    <c:dispBlanksAs val="gap"/>
    <c:showDLblsOverMax val="0"/>
  </c:chart>
  <c:spPr>
    <a:solidFill>
      <a:schemeClr val="bg2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Биохимические</c:v>
                </c:pt>
                <c:pt idx="1">
                  <c:v>Гематологические</c:v>
                </c:pt>
                <c:pt idx="2">
                  <c:v>Иммуносерология</c:v>
                </c:pt>
                <c:pt idx="3">
                  <c:v>Общеклинические</c:v>
                </c:pt>
                <c:pt idx="4">
                  <c:v>Демодекоз</c:v>
                </c:pt>
                <c:pt idx="5">
                  <c:v>Всего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2302</c:v>
                </c:pt>
                <c:pt idx="1">
                  <c:v>2220</c:v>
                </c:pt>
                <c:pt idx="2">
                  <c:v>761</c:v>
                </c:pt>
                <c:pt idx="3">
                  <c:v>3217</c:v>
                </c:pt>
                <c:pt idx="4">
                  <c:v>1456</c:v>
                </c:pt>
                <c:pt idx="5">
                  <c:v>9956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27-4340-A329-EF5782165F6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Биохимические</c:v>
                </c:pt>
                <c:pt idx="1">
                  <c:v>Гематологические</c:v>
                </c:pt>
                <c:pt idx="2">
                  <c:v>Иммуносерология</c:v>
                </c:pt>
                <c:pt idx="3">
                  <c:v>Общеклинические</c:v>
                </c:pt>
                <c:pt idx="4">
                  <c:v>Демодекоз</c:v>
                </c:pt>
                <c:pt idx="5">
                  <c:v>Всего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5124</c:v>
                </c:pt>
                <c:pt idx="1">
                  <c:v>7505</c:v>
                </c:pt>
                <c:pt idx="2">
                  <c:v>403</c:v>
                </c:pt>
                <c:pt idx="3">
                  <c:v>4395</c:v>
                </c:pt>
                <c:pt idx="4">
                  <c:v>1754</c:v>
                </c:pt>
                <c:pt idx="5">
                  <c:v>19181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27-4340-A329-EF5782165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8641408"/>
        <c:axId val="118642944"/>
        <c:axId val="0"/>
      </c:bar3DChart>
      <c:catAx>
        <c:axId val="1186414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18642944"/>
        <c:crosses val="autoZero"/>
        <c:auto val="1"/>
        <c:lblAlgn val="ctr"/>
        <c:lblOffset val="100"/>
        <c:noMultiLvlLbl val="0"/>
      </c:catAx>
      <c:valAx>
        <c:axId val="118642944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11864140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 b="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Лист1!$A$2:$A$14</c:f>
              <c:strCache>
                <c:ptCount val="13"/>
                <c:pt idx="0">
                  <c:v>Птеригий</c:v>
                </c:pt>
                <c:pt idx="1">
                  <c:v>Халязион</c:v>
                </c:pt>
                <c:pt idx="2">
                  <c:v>Ксантелазма</c:v>
                </c:pt>
                <c:pt idx="3">
                  <c:v>Папилома</c:v>
                </c:pt>
                <c:pt idx="4">
                  <c:v>Липома</c:v>
                </c:pt>
                <c:pt idx="5">
                  <c:v>Киста</c:v>
                </c:pt>
                <c:pt idx="6">
                  <c:v>Заворот от век</c:v>
                </c:pt>
                <c:pt idx="7">
                  <c:v>Снятие швов</c:v>
                </c:pt>
                <c:pt idx="8">
                  <c:v>Атерома</c:v>
                </c:pt>
                <c:pt idx="9">
                  <c:v>Блефарит</c:v>
                </c:pt>
                <c:pt idx="10">
                  <c:v>Рван.рана</c:v>
                </c:pt>
                <c:pt idx="11">
                  <c:v>Пингвекулит</c:v>
                </c:pt>
                <c:pt idx="12">
                  <c:v>Всего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109</c:v>
                </c:pt>
                <c:pt idx="1">
                  <c:v>42</c:v>
                </c:pt>
                <c:pt idx="2">
                  <c:v>5</c:v>
                </c:pt>
                <c:pt idx="3">
                  <c:v>11</c:v>
                </c:pt>
                <c:pt idx="4">
                  <c:v>3</c:v>
                </c:pt>
                <c:pt idx="5">
                  <c:v>7</c:v>
                </c:pt>
                <c:pt idx="6">
                  <c:v>8</c:v>
                </c:pt>
                <c:pt idx="7">
                  <c:v>55</c:v>
                </c:pt>
                <c:pt idx="8">
                  <c:v>5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259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E7-455C-BEEB-7226AD837B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18633984"/>
        <c:axId val="118632448"/>
      </c:barChart>
      <c:valAx>
        <c:axId val="11863244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18633984"/>
        <c:crosses val="autoZero"/>
        <c:crossBetween val="between"/>
      </c:valAx>
      <c:catAx>
        <c:axId val="1186339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18632448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b="1">
                <a:latin typeface="Garamond" pitchFamily="18" charset="0"/>
              </a:defRPr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Лист1!$A$2:$A$14</c:f>
              <c:strCache>
                <c:ptCount val="13"/>
                <c:pt idx="0">
                  <c:v>Птеригий</c:v>
                </c:pt>
                <c:pt idx="1">
                  <c:v>Халязион</c:v>
                </c:pt>
                <c:pt idx="2">
                  <c:v>Ксантелазма</c:v>
                </c:pt>
                <c:pt idx="3">
                  <c:v>Папилома</c:v>
                </c:pt>
                <c:pt idx="4">
                  <c:v>Липома</c:v>
                </c:pt>
                <c:pt idx="5">
                  <c:v>Киста</c:v>
                </c:pt>
                <c:pt idx="6">
                  <c:v>Заворот от век</c:v>
                </c:pt>
                <c:pt idx="7">
                  <c:v>Снятие швов</c:v>
                </c:pt>
                <c:pt idx="8">
                  <c:v>Атерома</c:v>
                </c:pt>
                <c:pt idx="9">
                  <c:v>Блефарит</c:v>
                </c:pt>
                <c:pt idx="10">
                  <c:v>Рван.рана</c:v>
                </c:pt>
                <c:pt idx="11">
                  <c:v>Пингвекулит</c:v>
                </c:pt>
                <c:pt idx="12">
                  <c:v>Всего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107</c:v>
                </c:pt>
                <c:pt idx="1">
                  <c:v>50</c:v>
                </c:pt>
                <c:pt idx="2">
                  <c:v>5</c:v>
                </c:pt>
                <c:pt idx="3">
                  <c:v>30</c:v>
                </c:pt>
                <c:pt idx="4">
                  <c:v>1</c:v>
                </c:pt>
                <c:pt idx="5">
                  <c:v>11</c:v>
                </c:pt>
                <c:pt idx="6">
                  <c:v>5</c:v>
                </c:pt>
                <c:pt idx="7">
                  <c:v>46</c:v>
                </c:pt>
                <c:pt idx="8">
                  <c:v>5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E7-455C-BEEB-7226AD837B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82069376"/>
        <c:axId val="81808384"/>
      </c:barChart>
      <c:valAx>
        <c:axId val="818083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82069376"/>
        <c:crosses val="autoZero"/>
        <c:crossBetween val="between"/>
      </c:valAx>
      <c:catAx>
        <c:axId val="820693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1808384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b="1">
                <a:latin typeface="Garamond" pitchFamily="18" charset="0"/>
              </a:defRPr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CA6C0-0ACC-44F3-9517-1A6F03DDE2EF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3663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3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DDC97-61CD-4466-BF54-07B5790CD2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304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A98E3-1934-4CFB-BAED-823A86943AF5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9BFAF-E2B8-4D5D-8BCE-1AA4D1F04D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651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9BFAF-E2B8-4D5D-8BCE-1AA4D1F04D1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4030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9BFAF-E2B8-4D5D-8BCE-1AA4D1F04D16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0766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9BFAF-E2B8-4D5D-8BCE-1AA4D1F04D16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7129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9BFAF-E2B8-4D5D-8BCE-1AA4D1F04D16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7129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9BFAF-E2B8-4D5D-8BCE-1AA4D1F04D16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591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9BFAF-E2B8-4D5D-8BCE-1AA4D1F04D1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113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9BFAF-E2B8-4D5D-8BCE-1AA4D1F04D1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285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9BFAF-E2B8-4D5D-8BCE-1AA4D1F04D1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067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9BFAF-E2B8-4D5D-8BCE-1AA4D1F04D1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21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9BFAF-E2B8-4D5D-8BCE-1AA4D1F04D16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689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9BFAF-E2B8-4D5D-8BCE-1AA4D1F04D1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099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9BFAF-E2B8-4D5D-8BCE-1AA4D1F04D16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517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9BFAF-E2B8-4D5D-8BCE-1AA4D1F04D16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188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040340"/>
            <a:ext cx="8496944" cy="3908940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36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Коньюктурный</a:t>
            </a:r>
            <a:r>
              <a:rPr lang="ru-RU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отчет</a:t>
            </a:r>
            <a:br>
              <a:rPr lang="ru-RU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КГП </a:t>
            </a:r>
            <a:r>
              <a:rPr lang="ru-RU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 ПХВ «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Атырауской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областной офтальмологической больницы» КДМП</a:t>
            </a:r>
            <a:r>
              <a:rPr lang="ru-RU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3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Hp-Pavilion\Downloads\l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0"/>
            <a:ext cx="2080544" cy="2040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53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344815" cy="864096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Процедурный  кабинет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04255152"/>
              </p:ext>
            </p:extLst>
          </p:nvPr>
        </p:nvGraphicFramePr>
        <p:xfrm>
          <a:off x="683568" y="1607096"/>
          <a:ext cx="7488832" cy="50622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0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91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90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55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процедур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kk-KZ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2018г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kk-KZ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2019г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7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ru-RU" sz="1400" dirty="0">
                          <a:effectLst/>
                        </a:rPr>
                        <a:t>Промывание слезных путей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kk-KZ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671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kk-KZ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723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4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ru-RU" sz="1400" dirty="0">
                          <a:effectLst/>
                        </a:rPr>
                        <a:t>Зондирование слезного канала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kk-KZ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169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kk-KZ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195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7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ru-RU" sz="1400">
                          <a:effectLst/>
                        </a:rPr>
                        <a:t>Массаж век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ru-RU" sz="1400">
                          <a:effectLst/>
                        </a:rPr>
                        <a:t>467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270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7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ru-RU" sz="1400">
                          <a:effectLst/>
                        </a:rPr>
                        <a:t>Инъекция п/б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kk-KZ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2003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kk-KZ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1969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5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ru-RU" sz="1400">
                          <a:effectLst/>
                        </a:rPr>
                        <a:t>Удаление конт. моллюска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kk-KZ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kk-KZ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87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ru-RU" sz="1400">
                          <a:effectLst/>
                        </a:rPr>
                        <a:t>Инъекция в/венные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29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7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ru-RU" sz="1400">
                          <a:effectLst/>
                        </a:rPr>
                        <a:t>Инъекция в/м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kk-KZ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kk-KZ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54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ru-RU" sz="1400">
                          <a:effectLst/>
                        </a:rPr>
                        <a:t>Подкожные инъекции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16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2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ru-RU" sz="1400">
                          <a:effectLst/>
                        </a:rPr>
                        <a:t>Подконъюктивальные инъекции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kk-KZ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kk-KZ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2051" name="Picture 3" descr="D:\Downloads\1dfb3ыфв175764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692696"/>
            <a:ext cx="2946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9809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Hp-Pavilion\Desktop\вф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0116"/>
            <a:ext cx="1296144" cy="16043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08304" y="457605"/>
            <a:ext cx="1656183" cy="13886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0247" y="39510"/>
            <a:ext cx="568863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Лаборатория</a:t>
            </a:r>
            <a:b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ислед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анализов </a:t>
            </a:r>
            <a:r>
              <a:rPr lang="ru-RU" sz="2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ru-RU" sz="2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гг</a:t>
            </a:r>
            <a:r>
              <a:rPr lang="ru-RU" sz="2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693863314"/>
              </p:ext>
            </p:extLst>
          </p:nvPr>
        </p:nvGraphicFramePr>
        <p:xfrm>
          <a:off x="0" y="1082275"/>
          <a:ext cx="8964487" cy="5515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592627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9510"/>
            <a:ext cx="8064895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Амбулаторные операции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2018 г.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831915374"/>
              </p:ext>
            </p:extLst>
          </p:nvPr>
        </p:nvGraphicFramePr>
        <p:xfrm>
          <a:off x="-180528" y="908720"/>
          <a:ext cx="9433048" cy="5775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53088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9510"/>
            <a:ext cx="8064895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Амбулаторные операции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2019 г.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092977851"/>
              </p:ext>
            </p:extLst>
          </p:nvPr>
        </p:nvGraphicFramePr>
        <p:xfrm>
          <a:off x="-180528" y="908720"/>
          <a:ext cx="9433048" cy="5775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53088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44824"/>
            <a:ext cx="7848872" cy="2160240"/>
          </a:xfrm>
        </p:spPr>
        <p:txBody>
          <a:bodyPr/>
          <a:lstStyle/>
          <a:p>
            <a:pPr algn="ctr"/>
            <a:r>
              <a:rPr lang="ru-RU" sz="3200" cap="all" dirty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Спасибо за </a:t>
            </a:r>
            <a:r>
              <a:rPr lang="ru-RU" sz="3200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внимание</a:t>
            </a:r>
            <a:r>
              <a:rPr lang="ru-RU" sz="3200" cap="all" dirty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454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920880" cy="5577800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Консультативно –диагностическая  помощь за 2019год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С целью обследования и лечения больных на более современном уровне, приближенном к международному стандарту приобретаются новые  оборудования и аппараты такие как: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амблиокор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синоптофор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плиоптика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ОСТ, НRT, бесконтактный тонометр,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автопериметр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АВ- скан, ФЭК – инфинити, операционный стол,  автоматический проектор знаков, сканер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томографический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оптический когерентный, офтальмоскоп ручной универсальный, офтальмологический шлем УВЧ-60 автоматической настройкой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резонанс,элескулан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На лизинг приобрели  лазер SLT YAG TANGO.   В  2019 г  приобретены следующие  новейшие оборудование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3531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6120680" cy="496992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Аппаратура 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оснащение КДМП: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196752"/>
            <a:ext cx="7632848" cy="5184576"/>
          </a:xfrm>
        </p:spPr>
        <p:txBody>
          <a:bodyPr numCol="2">
            <a:noAutofit/>
          </a:bodyPr>
          <a:lstStyle/>
          <a:p>
            <a:pPr marL="502920" lvl="0" indent="-457200">
              <a:buFont typeface="+mj-lt"/>
              <a:buAutoNum type="arabicPeriod"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Офтальмоскоп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-4.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2920" lvl="0" indent="-457200">
              <a:buFont typeface="+mj-lt"/>
              <a:buAutoNum type="arabicPeriod"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Офтальмоскоп прямой - 4(2008г)</a:t>
            </a:r>
          </a:p>
          <a:p>
            <a:pPr marL="502920" lvl="0" indent="-457200">
              <a:buFont typeface="+mj-lt"/>
              <a:buAutoNum type="arabicPeriod"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Оптический набор стекол – 3</a:t>
            </a:r>
          </a:p>
          <a:p>
            <a:pPr marL="502920" lvl="0" indent="-457200">
              <a:buFont typeface="+mj-lt"/>
              <a:buAutoNum type="arabicPeriod"/>
            </a:pPr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Цветотест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-1 (1993г)</a:t>
            </a:r>
          </a:p>
          <a:p>
            <a:pPr marL="502920" lvl="0" indent="-457200">
              <a:buFont typeface="+mj-lt"/>
              <a:buAutoNum type="arabicPeriod"/>
            </a:pPr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Фундускамера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-1 (2003г)</a:t>
            </a:r>
          </a:p>
          <a:p>
            <a:pPr marL="502920" lvl="0" indent="-457200">
              <a:buFont typeface="+mj-lt"/>
              <a:buAutoNum type="arabicPeriod"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есконтактный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тонометр  -1</a:t>
            </a:r>
          </a:p>
          <a:p>
            <a:pPr marL="502920" lvl="0" indent="-457200">
              <a:buFont typeface="+mj-lt"/>
              <a:buAutoNum type="arabicPeriod"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Гониоскоп-1</a:t>
            </a:r>
          </a:p>
          <a:p>
            <a:pPr marL="502920" lvl="0" indent="-457200">
              <a:buFont typeface="+mj-lt"/>
              <a:buAutoNum type="arabicPeriod"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Операционный микроскоп -2 (2003 г) + 2008 г </a:t>
            </a:r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Leica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(1)</a:t>
            </a:r>
          </a:p>
          <a:p>
            <a:pPr marL="502920" lvl="0" indent="-457200">
              <a:buFont typeface="+mj-lt"/>
              <a:buAutoNum type="arabicPeriod"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scan 111 -2003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г-1</a:t>
            </a:r>
          </a:p>
          <a:p>
            <a:pPr marL="502920" lvl="0" indent="-457200">
              <a:buFont typeface="+mj-lt"/>
              <a:buAutoNum type="arabicPeriod"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А/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ueroscan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- 2007г-1</a:t>
            </a:r>
          </a:p>
          <a:p>
            <a:pPr marL="502920" lvl="0" indent="-457200">
              <a:buFont typeface="+mj-lt"/>
              <a:buAutoNum type="arabicPeriod"/>
            </a:pP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Like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Lazer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522-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2007г-1</a:t>
            </a:r>
          </a:p>
          <a:p>
            <a:pPr marL="502920" lvl="0" indent="-457200">
              <a:buFont typeface="+mj-lt"/>
              <a:buAutoNum type="arabicPeriod"/>
            </a:pPr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Авторефрактометр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-3 </a:t>
            </a:r>
          </a:p>
          <a:p>
            <a:pPr marL="502920" lvl="0" indent="-457200">
              <a:buFont typeface="+mj-lt"/>
              <a:buAutoNum type="arabicPeriod"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Периметр автоматический- 2008г -1</a:t>
            </a:r>
          </a:p>
          <a:p>
            <a:pPr marL="502920" lvl="0" indent="-457200">
              <a:buFont typeface="+mj-lt"/>
              <a:buAutoNum type="arabicPeriod"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Амбликорн-1 (2008г)</a:t>
            </a:r>
          </a:p>
          <a:p>
            <a:pPr marL="502920" lvl="0" indent="-457200">
              <a:buFont typeface="+mj-lt"/>
              <a:buAutoNum type="arabicPeriod"/>
            </a:pPr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Факоэмульсификатор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-200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Infiniti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-1</a:t>
            </a:r>
          </a:p>
          <a:p>
            <a:pPr marL="502920" lvl="0" indent="-457200">
              <a:buFont typeface="+mj-lt"/>
              <a:buAutoNum type="arabicPeriod"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Компьютерная программа 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Eye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плеоптика,синаптофор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-1( 2009г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02920" lvl="0" indent="-457200">
              <a:buFont typeface="+mj-lt"/>
              <a:buAutoNum type="arabicPeriod"/>
            </a:pP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2920" lvl="0" indent="-457200">
              <a:buFont typeface="+mj-lt"/>
              <a:buAutoNum type="arabicPeriod"/>
            </a:pP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2920" lvl="0" indent="-457200">
              <a:buFont typeface="+mj-lt"/>
              <a:buAutoNum type="arabicPeriod"/>
            </a:pPr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Авторефкератометр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2920" lvl="0" indent="-457200">
              <a:buFont typeface="+mj-lt"/>
              <a:buAutoNum type="arabicPeriod"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Щелевая лампа -4</a:t>
            </a:r>
          </a:p>
          <a:p>
            <a:pPr marL="502920" indent="-457200">
              <a:buFont typeface="+mj-lt"/>
              <a:buAutoNum type="arabicPeriod"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Проектор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знаков-3 2012г.</a:t>
            </a:r>
          </a:p>
          <a:p>
            <a:pPr marL="502920" indent="-457200">
              <a:buFont typeface="+mj-lt"/>
              <a:buAutoNum type="arabicPeriod"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Оптический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когерентный  томограф-1- 2011г.</a:t>
            </a:r>
          </a:p>
          <a:p>
            <a:pPr marL="502920" indent="-457200">
              <a:buFont typeface="+mj-lt"/>
              <a:buAutoNum type="arabicPeriod"/>
            </a:pPr>
            <a:r>
              <a:rPr lang="ru-RU" sz="1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Гейдельбергский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ретинальный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томограф    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HRT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—1-2011г.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YAG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SLT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лазер-1-2012г.</a:t>
            </a:r>
          </a:p>
          <a:p>
            <a:pPr marL="502920" indent="-457200">
              <a:buFont typeface="+mj-lt"/>
              <a:buAutoNum type="arabicPeriod"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УВЧ-60-1-2012г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Элэскулап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 ТеКо»-1-2012г.</a:t>
            </a:r>
          </a:p>
          <a:p>
            <a:pPr marL="502920" indent="-457200">
              <a:buFont typeface="+mj-lt"/>
              <a:buAutoNum type="arabicPeriod"/>
            </a:pPr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еленальный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столик-1-2012г.</a:t>
            </a:r>
          </a:p>
          <a:p>
            <a:pPr marL="502920" indent="-457200">
              <a:buFont typeface="+mj-lt"/>
              <a:buAutoNum type="arabicPeriod"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Офтальмоскоп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шлем 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Heine Omega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500-1-2012г</a:t>
            </a:r>
          </a:p>
          <a:p>
            <a:pPr marL="502920" indent="-457200">
              <a:buFont typeface="+mj-lt"/>
              <a:buAutoNum type="arabicPeriod"/>
            </a:pPr>
            <a:r>
              <a:rPr lang="ru-RU" sz="1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Автопериметр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Humphrey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-1 -2013г.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Dayton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 приобретен в июне 2014г.</a:t>
            </a:r>
          </a:p>
          <a:p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65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332656"/>
            <a:ext cx="5576407" cy="1143000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Работа КДМП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41146159"/>
              </p:ext>
            </p:extLst>
          </p:nvPr>
        </p:nvGraphicFramePr>
        <p:xfrm>
          <a:off x="251520" y="1412776"/>
          <a:ext cx="8352927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31840" y="2582617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25249</a:t>
            </a:r>
            <a:endParaRPr lang="ru-RU" sz="1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61665" y="1679547"/>
            <a:ext cx="13075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35451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81073" y="2683659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23936</a:t>
            </a:r>
            <a:endParaRPr lang="ru-RU" sz="1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88024" y="3946493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10202</a:t>
            </a:r>
            <a:endParaRPr lang="ru-RU" sz="1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67944" y="3946493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9782</a:t>
            </a:r>
            <a:endParaRPr lang="ru-RU" sz="1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60" y="1841431"/>
            <a:ext cx="13075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33718</a:t>
            </a:r>
          </a:p>
        </p:txBody>
      </p:sp>
    </p:spTree>
    <p:extLst>
      <p:ext uri="{BB962C8B-B14F-4D97-AF65-F5344CB8AC3E}">
        <p14:creationId xmlns:p14="http://schemas.microsoft.com/office/powerpoint/2010/main" val="151625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-Pavilion\Desktop\фв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02262"/>
            <a:ext cx="4192587" cy="256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02855863"/>
              </p:ext>
            </p:extLst>
          </p:nvPr>
        </p:nvGraphicFramePr>
        <p:xfrm>
          <a:off x="827584" y="1772819"/>
          <a:ext cx="7488831" cy="469398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461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8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84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0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Нозология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Заболевание сетчатки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3718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2965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Нарушение рефракции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2295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2167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Заболевание век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880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925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Заболевание роговицы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Травма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254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Ожог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" algn="l"/>
                          <a:tab pos="731520" algn="ctr"/>
                        </a:tabLs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113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" algn="l"/>
                          <a:tab pos="731520" algn="ctr"/>
                        </a:tabLs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102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Заболевание слезного аппарата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1351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Катаракта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793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1897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Заболевание сосудов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3218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3625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Заболевания конъюктивы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047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3562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обследования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3153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4265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Глаукома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3280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3391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7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239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25249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0" y="188640"/>
            <a:ext cx="8964488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Прием врача взрослого офтальмолога за 2018-2019 гг.: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0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Hp-Pavilion\Desktop\123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055" y="-421525"/>
            <a:ext cx="1030287" cy="256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Hp-Pavilion\Desktop\13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201" y="-459432"/>
            <a:ext cx="1525588" cy="256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912768" cy="648072"/>
          </a:xfrm>
        </p:spPr>
        <p:txBody>
          <a:bodyPr/>
          <a:lstStyle/>
          <a:p>
            <a:pPr algn="ctr"/>
            <a:r>
              <a:rPr lang="ru-RU" sz="24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детского кабинета </a:t>
            </a:r>
            <a:r>
              <a:rPr lang="ru-RU" sz="2400" u="sng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2018-2019 гг.: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723511"/>
              </p:ext>
            </p:extLst>
          </p:nvPr>
        </p:nvGraphicFramePr>
        <p:xfrm>
          <a:off x="683568" y="857227"/>
          <a:ext cx="8103274" cy="580511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31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9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2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11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Нозология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69" marR="419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обследованных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2018г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69" marR="419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обследованных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69" marR="4196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Амбулаторный прием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969" marR="419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9782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1969" marR="419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latin typeface="+mn-lt"/>
                        </a:rPr>
                        <a:t>10202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1969" marR="41969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Миопия 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969" marR="419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2132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1969" marR="4196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2290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1969" marR="41969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Впервые выявленная миопия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969" marR="419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532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1969" marR="4196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560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1969" marR="41969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8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Врожденная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катаракта</a:t>
                      </a:r>
                      <a:r>
                        <a:rPr lang="ru-RU" sz="1400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Впервые </a:t>
                      </a: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выявленная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969" marR="419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7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1969" marR="4196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5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1969" marR="41969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Глаукома впервые выявленная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969" marR="419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-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1969" marR="4196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-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1969" marR="41969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8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Косоглазие                                                                                                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969" marR="419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488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1969" marR="4196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468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1969" marR="41969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8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Астигматизм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969" marR="419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562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1969" marR="4196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540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1969" marR="41969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8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Амблиопия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969" marR="419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378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1969" marR="4196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369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1969" marR="41969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8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Гиперметропия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969" marR="419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350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1969" marR="4196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511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1969" marR="41969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8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Врожденная аномалия  органа зрения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969" marR="419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22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1969" marR="4196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19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1969" marR="41969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68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Травмы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969" marR="419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153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1969" marR="4196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139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1969" marR="41969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68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Дакриоцистит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969" marR="419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247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1969" marR="4196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258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1969" marR="41969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68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Кератит</a:t>
                      </a:r>
                      <a:endParaRPr lang="ru-RU" sz="14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969" marR="419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209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1969" marR="4196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221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1969" marR="41969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68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Ячмень</a:t>
                      </a:r>
                      <a:endParaRPr lang="ru-RU" sz="14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969" marR="419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97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1969" marR="4196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97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1969" marR="41969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68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Халязион</a:t>
                      </a:r>
                      <a:endParaRPr lang="ru-RU" sz="14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969" marR="419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640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1969" marR="4196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650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1969" marR="41969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68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Коньюктивит</a:t>
                      </a:r>
                      <a:endParaRPr lang="ru-RU" sz="14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969" marR="419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2786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1969" marR="4196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2896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1969" marR="41969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68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Инородное тело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969" marR="419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58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1969" marR="4196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58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1969" marR="41969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68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Спазм аккомодации</a:t>
                      </a:r>
                      <a:endParaRPr lang="ru-RU" sz="14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969" marR="419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507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1969" marR="4196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507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1969" marR="41969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68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Ретинопатия недоношенных</a:t>
                      </a:r>
                      <a:endParaRPr lang="ru-RU" sz="14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969" marR="419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50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1969" marR="4196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50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1969" marR="41969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68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Дистрофия сетчатки</a:t>
                      </a:r>
                      <a:endParaRPr lang="ru-RU" sz="14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969" marR="419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262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1969" marR="4196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262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1969" marR="41969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68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Ангиопатия</a:t>
                      </a: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сетчатки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969" marR="419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30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1969" marR="4196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302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1969" marR="41969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396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-Pavilion\Desktop\13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7254" y="-387424"/>
            <a:ext cx="1525588" cy="256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696744" cy="792088"/>
          </a:xfrm>
        </p:spPr>
        <p:txBody>
          <a:bodyPr/>
          <a:lstStyle/>
          <a:p>
            <a:pPr algn="ctr"/>
            <a:r>
              <a:rPr lang="ru-RU" sz="2400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тренажерного  кабинета  </a:t>
            </a:r>
            <a:r>
              <a:rPr lang="ru-RU" sz="2400" u="sng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2019год</a:t>
            </a:r>
            <a:endParaRPr lang="ru-RU" sz="2400" dirty="0"/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92672651"/>
              </p:ext>
            </p:extLst>
          </p:nvPr>
        </p:nvGraphicFramePr>
        <p:xfrm>
          <a:off x="539551" y="764705"/>
          <a:ext cx="7920881" cy="59293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5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6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2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5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57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49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8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0" algn="l"/>
                        </a:tabLs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Аппараты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0" algn="l"/>
                        </a:tabLs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</a:rPr>
                        <a:t>всего</a:t>
                      </a:r>
                      <a:endParaRPr lang="ru-RU" sz="12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0" algn="l"/>
                        </a:tabLs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</a:rPr>
                        <a:t>Плат.</a:t>
                      </a:r>
                      <a:endParaRPr lang="ru-RU" sz="12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0" algn="l"/>
                        </a:tabLs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</a:rPr>
                        <a:t>б/пл</a:t>
                      </a:r>
                      <a:endParaRPr lang="ru-RU" sz="12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0" algn="l"/>
                        </a:tabLs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</a:rPr>
                        <a:t>стац</a:t>
                      </a:r>
                      <a:endParaRPr lang="ru-RU" sz="12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0" algn="l"/>
                        </a:tabLs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</a:rPr>
                        <a:t>амбул</a:t>
                      </a:r>
                      <a:endParaRPr lang="ru-RU" sz="12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0" algn="l"/>
                        </a:tabLst>
                      </a:pPr>
                      <a:r>
                        <a:rPr lang="ru-RU" sz="1400" b="1" dirty="0" err="1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Амблиокор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1279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0" algn="l"/>
                        </a:tabLst>
                      </a:pPr>
                      <a:r>
                        <a:rPr lang="ru-RU" sz="1400" b="1" dirty="0" err="1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Синаптофор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0" algn="l"/>
                        </a:tabLst>
                      </a:pPr>
                      <a:r>
                        <a:rPr lang="ru-RU" sz="1400" b="1" dirty="0" err="1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Плеоптика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2758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0" algn="l"/>
                        </a:tabLs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Электростимуляция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3609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3523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3176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0" algn="l"/>
                        </a:tabLs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Электрофорез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1681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0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EYE</a:t>
                      </a:r>
                      <a:endParaRPr lang="ru-RU" sz="1400" b="1" dirty="0" smtClean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0" algn="l"/>
                        </a:tabLs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УВЧ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0" algn="l"/>
                        </a:tabLs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Ручеек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0" algn="l"/>
                        </a:tabLs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Рельеф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0" algn="l"/>
                        </a:tabLs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Тер</a:t>
                      </a:r>
                      <a:r>
                        <a:rPr lang="kk-KZ" sz="14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істимуляция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0" algn="l"/>
                        </a:tabLs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Радуга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6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0" algn="l"/>
                        </a:tabLst>
                      </a:pPr>
                      <a:r>
                        <a:rPr lang="kk-KZ" sz="14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Аветис </a:t>
                      </a:r>
                      <a:r>
                        <a:rPr lang="en-US" sz="14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baseline="0" dirty="0" err="1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мац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6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0" algn="l"/>
                        </a:tabLst>
                      </a:pPr>
                      <a:r>
                        <a:rPr lang="ru-RU" sz="1400" b="1" dirty="0" err="1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Макуластимуляция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6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0" algn="l"/>
                        </a:tabLs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Световое перо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6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0" algn="l"/>
                        </a:tabLs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Магнитный стимуляция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6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0" algn="l"/>
                        </a:tabLst>
                      </a:pPr>
                      <a:r>
                        <a:rPr lang="ru-RU" sz="1400" b="1" dirty="0" err="1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Мозайка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6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0" algn="l"/>
                        </a:tabLst>
                      </a:pPr>
                      <a:r>
                        <a:rPr lang="ru-RU" sz="1400" b="1" dirty="0" err="1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Монобиноскоп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96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0" algn="l"/>
                        </a:tabLs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Гамма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96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0" algn="l"/>
                        </a:tabLs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16100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8015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8085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2051" name="Picture 3" descr="C:\Users\Hp-Pavilion\Desktop\123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9128" y="4289425"/>
            <a:ext cx="1030287" cy="256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682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Hp-Pavilion\Desktop\vector-eye-test-illustra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32656"/>
            <a:ext cx="1990725" cy="159067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6110064" cy="92904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FF0000"/>
                </a:solidFill>
                <a:effectLst/>
              </a:rPr>
              <a:t>Услуги лазерного кабинета: </a:t>
            </a:r>
            <a:r>
              <a:rPr lang="ru-RU" sz="2400" dirty="0">
                <a:solidFill>
                  <a:srgbClr val="FF0000"/>
                </a:solidFill>
                <a:effectLst/>
              </a:rPr>
              <a:t/>
            </a:r>
            <a:br>
              <a:rPr lang="ru-RU" sz="2400" dirty="0">
                <a:solidFill>
                  <a:srgbClr val="FF0000"/>
                </a:solidFill>
                <a:effectLst/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45036415"/>
              </p:ext>
            </p:extLst>
          </p:nvPr>
        </p:nvGraphicFramePr>
        <p:xfrm>
          <a:off x="539552" y="1916832"/>
          <a:ext cx="8064901" cy="3023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1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15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815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367280"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Циклоскопия</a:t>
                      </a:r>
                      <a:endParaRPr lang="ru-RU" sz="20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Лазерная коагуляция сетчатки</a:t>
                      </a:r>
                      <a:endParaRPr lang="ru-RU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Лазерная </a:t>
                      </a:r>
                      <a:r>
                        <a:rPr lang="ru-RU" sz="200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трабекулопластика</a:t>
                      </a:r>
                      <a:endParaRPr lang="ru-RU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618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1820 услуг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179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услуг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услуг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70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5" y="332656"/>
            <a:ext cx="4824536" cy="1359024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effectLst/>
              </a:rPr>
              <a:t>  </a:t>
            </a:r>
            <a:r>
              <a:rPr lang="ru-RU" sz="2000" dirty="0">
                <a:solidFill>
                  <a:srgbClr val="FF0000"/>
                </a:solidFill>
                <a:effectLst/>
              </a:rPr>
              <a:t>Диагностический </a:t>
            </a:r>
            <a:r>
              <a:rPr lang="ru-RU" sz="2000" dirty="0" smtClean="0">
                <a:solidFill>
                  <a:srgbClr val="FF0000"/>
                </a:solidFill>
                <a:effectLst/>
              </a:rPr>
              <a:t>кабинет        (</a:t>
            </a:r>
            <a:r>
              <a:rPr lang="ru-RU" sz="2000" dirty="0">
                <a:solidFill>
                  <a:srgbClr val="FF0000"/>
                </a:solidFill>
                <a:effectLst/>
              </a:rPr>
              <a:t>отчет за </a:t>
            </a:r>
            <a:r>
              <a:rPr lang="ru-RU" sz="2000" dirty="0" smtClean="0">
                <a:solidFill>
                  <a:srgbClr val="FF0000"/>
                </a:solidFill>
                <a:effectLst/>
              </a:rPr>
              <a:t>2019г)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27104020"/>
              </p:ext>
            </p:extLst>
          </p:nvPr>
        </p:nvGraphicFramePr>
        <p:xfrm>
          <a:off x="899592" y="1268760"/>
          <a:ext cx="7056784" cy="54114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0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2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9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2918">
                <a:tc>
                  <a:txBody>
                    <a:bodyPr/>
                    <a:lstStyle/>
                    <a:p>
                      <a:pPr marL="71755" marR="71755">
                        <a:lnSpc>
                          <a:spcPct val="150000"/>
                        </a:lnSpc>
                        <a:spcAft>
                          <a:spcPts val="50"/>
                        </a:spcAft>
                        <a:tabLst>
                          <a:tab pos="895350" algn="l"/>
                          <a:tab pos="1152525" algn="l"/>
                        </a:tabLst>
                      </a:pPr>
                      <a:r>
                        <a:rPr lang="ru-RU" sz="1300" dirty="0">
                          <a:effectLst/>
                        </a:rPr>
                        <a:t>Аппараты 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44" marR="61944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50000"/>
                        </a:lnSpc>
                        <a:spcAft>
                          <a:spcPts val="50"/>
                        </a:spcAft>
                        <a:tabLst>
                          <a:tab pos="895350" algn="l"/>
                          <a:tab pos="1152525" algn="l"/>
                        </a:tabLst>
                      </a:pPr>
                      <a:r>
                        <a:rPr lang="ru-RU" sz="1300" dirty="0" smtClean="0">
                          <a:effectLst/>
                        </a:rPr>
                        <a:t>Всего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44" marR="61944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50000"/>
                        </a:lnSpc>
                        <a:spcAft>
                          <a:spcPts val="50"/>
                        </a:spcAft>
                        <a:tabLst>
                          <a:tab pos="895350" algn="l"/>
                          <a:tab pos="1152525" algn="l"/>
                        </a:tabLst>
                      </a:pPr>
                      <a:r>
                        <a:rPr lang="ru-RU" sz="1300">
                          <a:effectLst/>
                        </a:rPr>
                        <a:t>Платно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44" marR="61944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50000"/>
                        </a:lnSpc>
                        <a:spcAft>
                          <a:spcPts val="50"/>
                        </a:spcAft>
                        <a:tabLst>
                          <a:tab pos="895350" algn="l"/>
                          <a:tab pos="1152525" algn="l"/>
                        </a:tabLst>
                      </a:pPr>
                      <a:r>
                        <a:rPr lang="ru-RU" sz="1300" dirty="0">
                          <a:effectLst/>
                        </a:rPr>
                        <a:t>Бесплатно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44" marR="6194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801">
                <a:tc>
                  <a:txBody>
                    <a:bodyPr/>
                    <a:lstStyle/>
                    <a:p>
                      <a:pPr marL="71755" marR="71755">
                        <a:lnSpc>
                          <a:spcPct val="150000"/>
                        </a:lnSpc>
                        <a:spcAft>
                          <a:spcPts val="50"/>
                        </a:spcAft>
                        <a:tabLst>
                          <a:tab pos="895350" algn="l"/>
                          <a:tab pos="1152525" algn="l"/>
                        </a:tabLst>
                      </a:pPr>
                      <a:r>
                        <a:rPr lang="ru-RU" sz="1300" b="1">
                          <a:effectLst/>
                        </a:rPr>
                        <a:t>Бесконтактная  тонометрия:                                                                                 </a:t>
                      </a:r>
                      <a:endParaRPr lang="ru-RU" sz="1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44" marR="61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9460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1944" marR="61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993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1944" marR="61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8467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1944" marR="6194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485">
                <a:tc>
                  <a:txBody>
                    <a:bodyPr/>
                    <a:lstStyle/>
                    <a:p>
                      <a:pPr marL="71755" marR="71755">
                        <a:lnSpc>
                          <a:spcPct val="150000"/>
                        </a:lnSpc>
                        <a:spcAft>
                          <a:spcPts val="50"/>
                        </a:spcAft>
                        <a:tabLst>
                          <a:tab pos="228600" algn="l"/>
                          <a:tab pos="2286000" algn="l"/>
                        </a:tabLst>
                      </a:pPr>
                      <a:r>
                        <a:rPr lang="ru-RU" sz="1300" b="1">
                          <a:effectLst/>
                        </a:rPr>
                        <a:t>Автопериметр  </a:t>
                      </a:r>
                      <a:r>
                        <a:rPr lang="en-US" sz="1300" b="1">
                          <a:effectLst/>
                        </a:rPr>
                        <a:t>COWA </a:t>
                      </a:r>
                      <a:r>
                        <a:rPr lang="ru-RU" sz="1300" b="1">
                          <a:effectLst/>
                        </a:rPr>
                        <a:t>                                                                 </a:t>
                      </a:r>
                      <a:endParaRPr lang="ru-RU" sz="1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44" marR="61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7101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1944" marR="61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814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1944" marR="61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6290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1944" marR="6194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665">
                <a:tc>
                  <a:txBody>
                    <a:bodyPr/>
                    <a:lstStyle/>
                    <a:p>
                      <a:pPr marL="71755" marR="71755">
                        <a:lnSpc>
                          <a:spcPct val="150000"/>
                        </a:lnSpc>
                        <a:spcAft>
                          <a:spcPts val="50"/>
                        </a:spcAft>
                        <a:tabLst>
                          <a:tab pos="228600" algn="l"/>
                          <a:tab pos="2286000" algn="l"/>
                        </a:tabLst>
                      </a:pPr>
                      <a:r>
                        <a:rPr lang="ru-RU" sz="1300" b="1">
                          <a:effectLst/>
                        </a:rPr>
                        <a:t>Автопериметр </a:t>
                      </a:r>
                      <a:r>
                        <a:rPr lang="en-US" sz="1300" b="1">
                          <a:effectLst/>
                        </a:rPr>
                        <a:t>HUMPHREY </a:t>
                      </a:r>
                      <a:endParaRPr lang="ru-RU" sz="1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44" marR="61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2419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1944" marR="61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204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1944" marR="61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2215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1944" marR="6194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665">
                <a:tc>
                  <a:txBody>
                    <a:bodyPr/>
                    <a:lstStyle/>
                    <a:p>
                      <a:pPr marL="71755" marR="71755">
                        <a:lnSpc>
                          <a:spcPct val="150000"/>
                        </a:lnSpc>
                        <a:spcAft>
                          <a:spcPts val="50"/>
                        </a:spcAft>
                        <a:tabLst>
                          <a:tab pos="228600" algn="l"/>
                          <a:tab pos="2286000" algn="l"/>
                        </a:tabLst>
                      </a:pPr>
                      <a:r>
                        <a:rPr lang="ru-RU" sz="1300" b="1">
                          <a:effectLst/>
                        </a:rPr>
                        <a:t>Глаутест-60 </a:t>
                      </a:r>
                      <a:endParaRPr lang="ru-RU" sz="1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44" marR="61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163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1944" marR="61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19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1944" marR="61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144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1944" marR="61944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665">
                <a:tc>
                  <a:txBody>
                    <a:bodyPr/>
                    <a:lstStyle/>
                    <a:p>
                      <a:pPr marL="71755" marR="71755">
                        <a:lnSpc>
                          <a:spcPct val="150000"/>
                        </a:lnSpc>
                        <a:spcAft>
                          <a:spcPts val="50"/>
                        </a:spcAft>
                        <a:tabLst>
                          <a:tab pos="228600" algn="l"/>
                          <a:tab pos="2286000" algn="l"/>
                        </a:tabLst>
                      </a:pPr>
                      <a:r>
                        <a:rPr lang="en-US" sz="1300" b="1">
                          <a:effectLst/>
                        </a:rPr>
                        <a:t>HRT</a:t>
                      </a:r>
                      <a:endParaRPr lang="ru-RU" sz="1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44" marR="61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1352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1944" marR="61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379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1944" marR="61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973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1944" marR="61944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665">
                <a:tc>
                  <a:txBody>
                    <a:bodyPr/>
                    <a:lstStyle/>
                    <a:p>
                      <a:pPr marL="71755" marR="71755">
                        <a:lnSpc>
                          <a:spcPct val="150000"/>
                        </a:lnSpc>
                        <a:spcAft>
                          <a:spcPts val="50"/>
                        </a:spcAft>
                        <a:tabLst>
                          <a:tab pos="895350" algn="l"/>
                          <a:tab pos="1152525" algn="l"/>
                        </a:tabLst>
                      </a:pPr>
                      <a:r>
                        <a:rPr lang="ru-RU" sz="1300" b="1">
                          <a:effectLst/>
                        </a:rPr>
                        <a:t>УЗИ А-скан</a:t>
                      </a:r>
                      <a:endParaRPr lang="ru-RU" sz="1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44" marR="61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2360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1944" marR="61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192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1944" marR="61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2168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1944" marR="61944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665">
                <a:tc>
                  <a:txBody>
                    <a:bodyPr/>
                    <a:lstStyle/>
                    <a:p>
                      <a:pPr marL="71755" marR="71755">
                        <a:lnSpc>
                          <a:spcPct val="150000"/>
                        </a:lnSpc>
                        <a:spcAft>
                          <a:spcPts val="50"/>
                        </a:spcAft>
                        <a:tabLst>
                          <a:tab pos="895350" algn="l"/>
                          <a:tab pos="1152525" algn="l"/>
                        </a:tabLst>
                      </a:pPr>
                      <a:r>
                        <a:rPr lang="ru-RU" sz="1300" b="1">
                          <a:effectLst/>
                        </a:rPr>
                        <a:t>УЗИ В-скан</a:t>
                      </a:r>
                      <a:endParaRPr lang="ru-RU" sz="1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44" marR="61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2851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1944" marR="61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613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1944" marR="61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2238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1944" marR="61944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665">
                <a:tc>
                  <a:txBody>
                    <a:bodyPr/>
                    <a:lstStyle/>
                    <a:p>
                      <a:pPr marL="71755" marR="71755">
                        <a:lnSpc>
                          <a:spcPct val="150000"/>
                        </a:lnSpc>
                        <a:spcAft>
                          <a:spcPts val="50"/>
                        </a:spcAft>
                        <a:tabLst>
                          <a:tab pos="895350" algn="l"/>
                          <a:tab pos="1152525" algn="l"/>
                        </a:tabLst>
                      </a:pPr>
                      <a:r>
                        <a:rPr lang="en-US" sz="1300" b="1">
                          <a:effectLst/>
                        </a:rPr>
                        <a:t>Daetona</a:t>
                      </a:r>
                      <a:endParaRPr lang="ru-RU" sz="1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44" marR="61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521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1944" marR="61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149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1944" marR="61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372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1944" marR="61944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665">
                <a:tc>
                  <a:txBody>
                    <a:bodyPr/>
                    <a:lstStyle/>
                    <a:p>
                      <a:pPr marL="71755" marR="71755">
                        <a:lnSpc>
                          <a:spcPct val="150000"/>
                        </a:lnSpc>
                        <a:spcAft>
                          <a:spcPts val="50"/>
                        </a:spcAft>
                        <a:tabLst>
                          <a:tab pos="895350" algn="l"/>
                          <a:tab pos="1152525" algn="l"/>
                        </a:tabLst>
                      </a:pPr>
                      <a:r>
                        <a:rPr lang="ru-RU" sz="1300" b="1">
                          <a:effectLst/>
                        </a:rPr>
                        <a:t>Авторефрактометр</a:t>
                      </a:r>
                      <a:endParaRPr lang="ru-RU" sz="1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44" marR="61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6413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1944" marR="61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1952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1944" marR="61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4461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1944" marR="61944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5236">
                <a:tc>
                  <a:txBody>
                    <a:bodyPr/>
                    <a:lstStyle/>
                    <a:p>
                      <a:pPr marL="71755" marR="71755">
                        <a:lnSpc>
                          <a:spcPct val="150000"/>
                        </a:lnSpc>
                        <a:spcAft>
                          <a:spcPts val="50"/>
                        </a:spcAft>
                        <a:tabLst>
                          <a:tab pos="895350" algn="l"/>
                          <a:tab pos="1152525" algn="l"/>
                        </a:tabLst>
                      </a:pPr>
                      <a:r>
                        <a:rPr lang="ru-RU" sz="1300" b="1" dirty="0" err="1">
                          <a:effectLst/>
                        </a:rPr>
                        <a:t>Авторефрактокератометр</a:t>
                      </a:r>
                      <a:r>
                        <a:rPr lang="ru-RU" sz="1300" b="1" dirty="0">
                          <a:effectLst/>
                        </a:rPr>
                        <a:t>  </a:t>
                      </a:r>
                      <a:endParaRPr lang="ru-RU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44" marR="61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486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1944" marR="61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67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1944" marR="61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419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1944" marR="61944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665">
                <a:tc>
                  <a:txBody>
                    <a:bodyPr/>
                    <a:lstStyle/>
                    <a:p>
                      <a:pPr marL="71755" marR="71755">
                        <a:lnSpc>
                          <a:spcPct val="150000"/>
                        </a:lnSpc>
                        <a:spcAft>
                          <a:spcPts val="50"/>
                        </a:spcAft>
                        <a:tabLst>
                          <a:tab pos="895350" algn="l"/>
                          <a:tab pos="1152525" algn="l"/>
                        </a:tabLst>
                      </a:pPr>
                      <a:r>
                        <a:rPr lang="ru-RU" sz="1200" b="1" i="0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Когерентная оптическая томография</a:t>
                      </a:r>
                      <a:endParaRPr lang="ru-RU" sz="12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944" marR="61944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50"/>
                        </a:spcAft>
                        <a:tabLst>
                          <a:tab pos="895350" algn="l"/>
                          <a:tab pos="1152525" algn="l"/>
                        </a:tabLst>
                      </a:pPr>
                      <a:r>
                        <a:rPr lang="kk-KZ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365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944" marR="61944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50"/>
                        </a:spcAft>
                        <a:tabLst>
                          <a:tab pos="895350" algn="l"/>
                          <a:tab pos="1152525" algn="l"/>
                        </a:tabLs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91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944" marR="61944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50"/>
                        </a:spcAft>
                        <a:tabLst>
                          <a:tab pos="895350" algn="l"/>
                          <a:tab pos="1152525" algn="l"/>
                        </a:tabLs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274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944" marR="61944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6665">
                <a:tc>
                  <a:txBody>
                    <a:bodyPr/>
                    <a:lstStyle/>
                    <a:p>
                      <a:pPr marL="71755" marR="71755">
                        <a:lnSpc>
                          <a:spcPct val="150000"/>
                        </a:lnSpc>
                        <a:spcAft>
                          <a:spcPts val="50"/>
                        </a:spcAft>
                        <a:tabLst>
                          <a:tab pos="895350" algn="l"/>
                          <a:tab pos="1152525" algn="l"/>
                        </a:tabLst>
                      </a:pPr>
                      <a:r>
                        <a:rPr lang="ru-RU" sz="1200" b="1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ИОЛ</a:t>
                      </a:r>
                      <a:r>
                        <a:rPr lang="ru-RU" sz="1200" b="1" baseline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- мастер</a:t>
                      </a:r>
                      <a:endParaRPr lang="ru-RU" sz="12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944" marR="61944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50"/>
                        </a:spcAft>
                        <a:tabLst>
                          <a:tab pos="895350" algn="l"/>
                          <a:tab pos="1152525" algn="l"/>
                        </a:tabLst>
                      </a:pPr>
                      <a:r>
                        <a:rPr lang="kk-KZ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435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944" marR="61944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50"/>
                        </a:spcAft>
                        <a:tabLst>
                          <a:tab pos="895350" algn="l"/>
                          <a:tab pos="1152525" algn="l"/>
                        </a:tabLs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67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944" marR="61944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50"/>
                        </a:spcAft>
                        <a:tabLst>
                          <a:tab pos="895350" algn="l"/>
                          <a:tab pos="1152525" algn="l"/>
                        </a:tabLs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368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944" marR="61944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5" name="Picture 2" descr="C:\Users\Hp-Pavilion\Desktop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41" y="174241"/>
            <a:ext cx="1157287" cy="1000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6" name="Picture 3" descr="C:\Users\Hp-Pavilion\Desktop\1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103" y="188640"/>
            <a:ext cx="1065174" cy="9713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24429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1304</TotalTime>
  <Words>730</Words>
  <Application>Microsoft Office PowerPoint</Application>
  <PresentationFormat>Экран (4:3)</PresentationFormat>
  <Paragraphs>394</Paragraphs>
  <Slides>14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Calibri</vt:lpstr>
      <vt:lpstr>Franklin Gothic Medium</vt:lpstr>
      <vt:lpstr>Georgia</vt:lpstr>
      <vt:lpstr>Times New Roman</vt:lpstr>
      <vt:lpstr>Trebuchet MS</vt:lpstr>
      <vt:lpstr>Воздушный поток</vt:lpstr>
      <vt:lpstr>Коньюктурный отчет КГП на  ПХВ « Атырауской областной офтальмологической больницы» КДМП  2019год</vt:lpstr>
      <vt:lpstr>Презентация PowerPoint</vt:lpstr>
      <vt:lpstr>Аппаратура оснащение КДМП: </vt:lpstr>
      <vt:lpstr>Работа КДМП</vt:lpstr>
      <vt:lpstr>Презентация PowerPoint</vt:lpstr>
      <vt:lpstr>Работа детского кабинета  за 2018-2019 гг.: </vt:lpstr>
      <vt:lpstr>Работа тренажерного  кабинета  за 2019год</vt:lpstr>
      <vt:lpstr>Услуги лазерного кабинета:  </vt:lpstr>
      <vt:lpstr>  Диагностический кабинет        (отчет за 2019г)</vt:lpstr>
      <vt:lpstr>Процедурный  кабинет</vt:lpstr>
      <vt:lpstr>Лаборатория (ислед. анализов за 2018-2019 гг.)</vt:lpstr>
      <vt:lpstr>Амбулаторные операции (за 2018 г.)</vt:lpstr>
      <vt:lpstr>Амбулаторные операции (за 2019 г.)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по детской офтальмологии Атырауской области за отчетный период 2016год.</dc:title>
  <dc:creator>АИДА</dc:creator>
  <cp:lastModifiedBy>Пользователь Windows</cp:lastModifiedBy>
  <cp:revision>109</cp:revision>
  <cp:lastPrinted>2019-01-10T09:23:00Z</cp:lastPrinted>
  <dcterms:created xsi:type="dcterms:W3CDTF">2017-01-09T09:10:15Z</dcterms:created>
  <dcterms:modified xsi:type="dcterms:W3CDTF">2020-01-13T08:45:09Z</dcterms:modified>
</cp:coreProperties>
</file>