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8" r:id="rId3"/>
    <p:sldId id="274" r:id="rId4"/>
    <p:sldId id="259" r:id="rId5"/>
    <p:sldId id="261" r:id="rId6"/>
    <p:sldId id="264" r:id="rId7"/>
    <p:sldId id="266" r:id="rId8"/>
    <p:sldId id="270" r:id="rId9"/>
    <p:sldId id="271" r:id="rId10"/>
    <p:sldId id="272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94737" autoAdjust="0"/>
  </p:normalViewPr>
  <p:slideViewPr>
    <p:cSldViewPr>
      <p:cViewPr varScale="1">
        <p:scale>
          <a:sx n="86" d="100"/>
          <a:sy n="86" d="100"/>
        </p:scale>
        <p:origin x="12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5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effectLst/>
                <a:latin typeface="+mn-lt"/>
              </a:rPr>
              <a:t/>
            </a:r>
            <a:br>
              <a:rPr lang="ru-RU" sz="3200" dirty="0">
                <a:effectLst/>
                <a:latin typeface="+mn-lt"/>
              </a:rPr>
            </a:b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564904"/>
            <a:ext cx="8229600" cy="3052976"/>
          </a:xfrm>
        </p:spPr>
        <p:txBody>
          <a:bodyPr anchor="ctr">
            <a:normAutofit/>
          </a:bodyPr>
          <a:lstStyle/>
          <a:p>
            <a:pPr marL="137160" indent="0" algn="ctr"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Конъюнктурный 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 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круглосуточному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стационару за 201</a:t>
            </a:r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     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КГП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 ПХВ                                                                                   «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Атырауская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Областная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офтальмологическая   больница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Hp-Pavilion\Downloads\l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2656"/>
            <a:ext cx="1944216" cy="190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44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204864"/>
            <a:ext cx="6512511" cy="114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b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84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792" y="4985792"/>
            <a:ext cx="1872208" cy="1872208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219256" cy="5904656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КГКП на  ПХВ   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Атырауская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областная  Офтальмологическая больница на Доверительном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Управлении-единственная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специализированная                                                                                   организация которая оказывает  плановую и экстренною офтальмологическую помощь взрослому и детскому населению города Атырау и 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Атырауской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области.</a:t>
            </a:r>
          </a:p>
          <a:p>
            <a:pPr marL="4572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 самостоятельное медицинское учреждение в  январе 2008 года открылась 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Атырауская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областная офтальмологическая больница, которая расположена по адресу п.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Балыкшы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ул.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Кожакаева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 «б». В 1-ом  корпусе  на первом этаже расположены  два  кабинета детского амбулаторно - поликлинического приема, детские реабилитационные кабинеты, кабинеты администрации больницы, лазерный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кабинет, кухня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бухгалтерия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втором этаже расположен стационар с операционным блоком.  Во 2-ом корпусе расположены два  кабинета для приема взрослого населения,  Центр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Амбулаторной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хирургии, клинико- диагностическая лаборатория, диагностические кабинеты. ЦСО, прачечная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расположены 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отдельно.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2011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офтальмологическая больница  одним из первых перешла на хозяйственное ведение. В марте 2018г введена на эксплуатацию  КДМП на 100 посещении в смену.</a:t>
            </a:r>
          </a:p>
          <a:p>
            <a:pPr marL="4572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2019 г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КГКП на  ПХВ  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Атырауская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областная  Офтальмологическая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больница» на Доверительном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Управлении.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60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085184"/>
            <a:ext cx="1872208" cy="1872208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219256" cy="5544656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Деятельность  офтальмологической    службы    регламентируется Приказом МЗ РК №120 от 28.02.2012г Положение о деятельности  организации  здравоохранения,  оказывающих офтальмологическую  помощь   населению РК.В 2015г  разработан  и  утвержден  Стандарт  организации оказания  офтальмологической  службы     РК( приказ  МЗСР РК № 1023 от 25.12.2015г)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: 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Врачей всего -15, врачей  офтальмологов -12,   из них детских офтальмологов -3;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Врачей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высшей категорией 7 , с 1 категорией – 5,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категорией - 1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Медицинских  сестер  34, с высшей  категорией  -14, с 1 категорией 1, со 2 категорией 3.   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Стационарная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офтальмологическая  помощь  представлена  50 койками,  в  том  числе   10 детскими. Из 50 коек  хирургических коек-30, терапевтических  коек - 10. С 2014года   10 круглосуточных   коек   перепрофилированы и  функционируют  как  койки  дневного стационара. </a:t>
            </a:r>
          </a:p>
          <a:p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62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489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 </a:t>
            </a:r>
            <a:r>
              <a:rPr lang="ru-RU" sz="4000" b="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показатели</a:t>
            </a:r>
            <a:r>
              <a:rPr lang="en-US" sz="4000" b="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19675493"/>
              </p:ext>
            </p:extLst>
          </p:nvPr>
        </p:nvGraphicFramePr>
        <p:xfrm>
          <a:off x="467544" y="1340768"/>
          <a:ext cx="7848872" cy="4896542"/>
        </p:xfrm>
        <a:graphic>
          <a:graphicData uri="http://schemas.openxmlformats.org/drawingml/2006/table">
            <a:tbl>
              <a:tblPr firstRow="1" firstCol="1" lastRow="1" lastCol="1" bandCol="1">
                <a:tableStyleId>{5DA37D80-6434-44D0-A028-1B22A696006F}</a:tableStyleId>
              </a:tblPr>
              <a:tblGrid>
                <a:gridCol w="5090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6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18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Показатели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2018г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2019г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3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Общее </a:t>
                      </a:r>
                      <a:r>
                        <a:rPr lang="ru-RU" sz="1800" dirty="0" smtClean="0">
                          <a:effectLst/>
                        </a:rPr>
                        <a:t>количество выписанных </a:t>
                      </a:r>
                      <a:r>
                        <a:rPr lang="ru-RU" sz="1800" dirty="0">
                          <a:effectLst/>
                        </a:rPr>
                        <a:t>больных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1336675" algn="r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1793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38200" algn="l"/>
                          <a:tab pos="1336675" algn="r"/>
                        </a:tabLst>
                      </a:pPr>
                      <a:r>
                        <a:rPr lang="ru-RU" sz="2000" dirty="0" smtClean="0">
                          <a:effectLst/>
                        </a:rPr>
                        <a:t>1805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Из них-городских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842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8020" algn="ctr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262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68020" algn="ctr"/>
                        </a:tabLst>
                      </a:pPr>
                      <a:r>
                        <a:rPr lang="ru-RU" sz="2000" dirty="0">
                          <a:effectLst/>
                        </a:rPr>
                        <a:t>494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Районных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1531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57175" algn="l"/>
                        </a:tabLst>
                      </a:pPr>
                      <a:r>
                        <a:rPr lang="ru-RU" sz="2000" dirty="0" smtClean="0">
                          <a:effectLst/>
                        </a:rPr>
                        <a:t>1311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Детей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5275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262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5275" algn="l"/>
                        </a:tabLst>
                      </a:pPr>
                      <a:r>
                        <a:rPr lang="ru-RU" sz="2000" dirty="0">
                          <a:effectLst/>
                        </a:rPr>
                        <a:t>242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3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Проведено выписанными больными  к/дней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2425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12882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52425" algn="l"/>
                        </a:tabLst>
                      </a:pPr>
                      <a:r>
                        <a:rPr lang="ru-RU" sz="2000" dirty="0" smtClean="0">
                          <a:effectLst/>
                        </a:rPr>
                        <a:t>12994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4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ru-RU" sz="1800">
                          <a:effectLst/>
                        </a:rPr>
                        <a:t>Хирургическая активность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41,8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14325" algn="l"/>
                        </a:tabLst>
                      </a:pPr>
                      <a:r>
                        <a:rPr lang="ru-RU" sz="2000" dirty="0">
                          <a:effectLst/>
                        </a:rPr>
                        <a:t>72,6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9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Средняя длительностьлечения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7,2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04800" algn="l"/>
                        </a:tabLst>
                      </a:pPr>
                      <a:r>
                        <a:rPr lang="ru-RU" sz="2000" dirty="0">
                          <a:effectLst/>
                        </a:rPr>
                        <a:t>7,2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4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925" algn="l"/>
                        </a:tabLst>
                      </a:pPr>
                      <a:r>
                        <a:rPr lang="ru-RU" sz="1800" dirty="0">
                          <a:effectLst/>
                        </a:rPr>
                        <a:t>Оборот коек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3375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35,9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33375" algn="l"/>
                        </a:tabLst>
                      </a:pPr>
                      <a:r>
                        <a:rPr lang="ru-RU" sz="2000" dirty="0" smtClean="0">
                          <a:effectLst/>
                        </a:rPr>
                        <a:t>36,1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49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Средняя занятость койки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6225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257,7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6225" algn="l"/>
                        </a:tabLst>
                      </a:pPr>
                      <a:r>
                        <a:rPr lang="ru-RU" sz="2000" dirty="0" smtClean="0">
                          <a:effectLst/>
                        </a:rPr>
                        <a:t>259,0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80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332656"/>
            <a:ext cx="8928992" cy="6120680"/>
          </a:xfrm>
        </p:spPr>
        <p:txBody>
          <a:bodyPr>
            <a:noAutofit/>
          </a:bodyPr>
          <a:lstStyle/>
          <a:p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койко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день  -7,2( средний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койко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день РК – 7,0).Хирургическая активность 72,6%, при этом  показатель  внедрения  энергетической  хирургии  катаракты (ФЭК) в круглосуточном  стационаре  94,6%, в дневном стационаре 94%, что  соответствует  мировым  стандартам, требованиям ВОЗ. </a:t>
            </a:r>
            <a:r>
              <a:rPr lang="kk-K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 же 2011 году было внедрено ВТМУ т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рабекулэктомия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экспозицией 5-Фторурацилом и имплантацией дренажа</a:t>
            </a:r>
            <a:r>
              <a:rPr lang="kk-K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перация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эвисцеронуклеации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энуклеации глазного яблоко) с применением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донорских  трансплантатов</a:t>
            </a:r>
            <a:r>
              <a:rPr lang="kk-K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Врачами офтальмологами проводятся специализированные  операции и лечения такие как: экстракция катаракты</a:t>
            </a:r>
            <a:r>
              <a:rPr lang="kk-K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экстракция катаракты с ИОЛ</a:t>
            </a:r>
            <a:r>
              <a:rPr lang="kk-K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акоэмульсификация</a:t>
            </a:r>
            <a:r>
              <a:rPr lang="kk-K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акоэмульсификация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ИОЛ</a:t>
            </a:r>
            <a:r>
              <a:rPr lang="kk-K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еимплантация</a:t>
            </a:r>
            <a:r>
              <a:rPr lang="kk-K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гипотензивная операция</a:t>
            </a:r>
            <a:r>
              <a:rPr lang="kk-K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склеропластика, эвисцероэнуклеация с ведением имлантанта в тененовую капсулу с приклепнием мыщц,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заболевание роговицы</a:t>
            </a:r>
            <a:r>
              <a:rPr lang="kk-K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аболевание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зрительного нерва,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интраветриальное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ведение препарата, селективная лазерная 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иридэктомия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 рассечение вторичной мембраны,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экстракапсулярная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экстракция  катаракты.</a:t>
            </a:r>
          </a:p>
          <a:p>
            <a:r>
              <a:rPr lang="kk-K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новых  технологии как ФЭК  (энергетической  хирургии 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катаракты)позволяет 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оперировать пациентов с  незрелыми  катарактами, снижению количества  осложнении, сокращает восстановительный  период.                  Лазерное  лечение   -  дала  возможность провести лечение в раннем  не осложненном  периоде больных с глаукомой.  И это привело к большому притоку и  обращению больных в нашу клинику.  </a:t>
            </a:r>
          </a:p>
          <a:p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02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992888" cy="1512168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Соотношение плановых больных и экстренных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24957769"/>
              </p:ext>
            </p:extLst>
          </p:nvPr>
        </p:nvGraphicFramePr>
        <p:xfrm>
          <a:off x="467544" y="1456921"/>
          <a:ext cx="8209480" cy="277064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1641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1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8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8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18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4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   Год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Экстренные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Проценты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Плановые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 Проценты</a:t>
                      </a:r>
                      <a:endParaRPr lang="ru-RU" sz="200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2018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239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13,4%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1554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86,7%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8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2019 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255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14,1%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1550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85,8%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221088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11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352928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Сравнительный анализ выписанных больных по нозологиям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39069571"/>
              </p:ext>
            </p:extLst>
          </p:nvPr>
        </p:nvGraphicFramePr>
        <p:xfrm>
          <a:off x="107503" y="1412773"/>
          <a:ext cx="7416824" cy="50405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{5DA37D80-6434-44D0-A028-1B22A696006F}</a:tableStyleId>
              </a:tblPr>
              <a:tblGrid>
                <a:gridCol w="2495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0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08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96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779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Нозология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МКБ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2019г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Взрослые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дети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взрослые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Дети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2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Катаракта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Н25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357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8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383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5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Глаукома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Н40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561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587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Заболевание роговицы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Н16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60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47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62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48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Заболевание сетчатки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Н35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134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62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      138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60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Нарушение рефракции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Н52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196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164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aseline="0" dirty="0" smtClean="0">
                          <a:effectLst/>
                        </a:rPr>
                        <a:t>     221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75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Травмы, ожоги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</a:t>
                      </a:r>
                      <a:r>
                        <a:rPr lang="ru-RU" sz="1200" dirty="0">
                          <a:effectLst/>
                        </a:rPr>
                        <a:t>05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30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9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32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8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4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Заболевания стекловидного тела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8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Заболевание зрительного нерва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Н47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32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12                 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34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12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Заболевание века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Н02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14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15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8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Косоглазие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Н50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10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13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92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Другие</a:t>
                      </a:r>
                      <a:r>
                        <a:rPr lang="ru-RU" sz="1200" baseline="0" dirty="0" smtClean="0">
                          <a:effectLst/>
                        </a:rPr>
                        <a:t> з</a:t>
                      </a:r>
                      <a:r>
                        <a:rPr lang="ru-RU" sz="1200" dirty="0" smtClean="0">
                          <a:effectLst/>
                        </a:rPr>
                        <a:t>аболевания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глазного </a:t>
                      </a:r>
                      <a:r>
                        <a:rPr lang="ru-RU" sz="1200" dirty="0">
                          <a:effectLst/>
                        </a:rPr>
                        <a:t>яблока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Н44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17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18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92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Увеиты</a:t>
                      </a:r>
                      <a:r>
                        <a:rPr lang="ru-RU" sz="1200" dirty="0" smtClean="0">
                          <a:effectLst/>
                        </a:rPr>
                        <a:t>, </a:t>
                      </a:r>
                      <a:r>
                        <a:rPr lang="ru-RU" sz="1200" dirty="0" err="1" smtClean="0">
                          <a:effectLst/>
                        </a:rPr>
                        <a:t>эндофтальмиты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Н30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68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78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0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Итого.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1461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332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1563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242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678" y="3972368"/>
            <a:ext cx="1029661" cy="256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6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139136" cy="836712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Характеристики оперативных   вмешательств.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75382835"/>
              </p:ext>
            </p:extLst>
          </p:nvPr>
        </p:nvGraphicFramePr>
        <p:xfrm>
          <a:off x="0" y="500040"/>
          <a:ext cx="9143998" cy="629311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46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390">
                  <a:extLst>
                    <a:ext uri="{9D8B030D-6E8A-4147-A177-3AD203B41FA5}">
                      <a16:colId xmlns:a16="http://schemas.microsoft.com/office/drawing/2014/main" val="1395080404"/>
                    </a:ext>
                  </a:extLst>
                </a:gridCol>
                <a:gridCol w="4246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6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682">
                  <a:extLst>
                    <a:ext uri="{9D8B030D-6E8A-4147-A177-3AD203B41FA5}">
                      <a16:colId xmlns:a16="http://schemas.microsoft.com/office/drawing/2014/main" val="2727767381"/>
                    </a:ext>
                  </a:extLst>
                </a:gridCol>
                <a:gridCol w="476300">
                  <a:extLst>
                    <a:ext uri="{9D8B030D-6E8A-4147-A177-3AD203B41FA5}">
                      <a16:colId xmlns:a16="http://schemas.microsoft.com/office/drawing/2014/main" val="2614026813"/>
                    </a:ext>
                  </a:extLst>
                </a:gridCol>
                <a:gridCol w="635064">
                  <a:extLst>
                    <a:ext uri="{9D8B030D-6E8A-4147-A177-3AD203B41FA5}">
                      <a16:colId xmlns:a16="http://schemas.microsoft.com/office/drawing/2014/main" val="2233502247"/>
                    </a:ext>
                  </a:extLst>
                </a:gridCol>
                <a:gridCol w="3969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4055">
                  <a:extLst>
                    <a:ext uri="{9D8B030D-6E8A-4147-A177-3AD203B41FA5}">
                      <a16:colId xmlns:a16="http://schemas.microsoft.com/office/drawing/2014/main" val="2019333216"/>
                    </a:ext>
                  </a:extLst>
                </a:gridCol>
                <a:gridCol w="5873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5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63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50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12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8746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операции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 gridSpan="7">
                  <a:txBody>
                    <a:bodyPr/>
                    <a:lstStyle/>
                    <a:p>
                      <a:pPr algn="ctr" fontAlgn="ctr"/>
                      <a:endParaRPr lang="ru-RU" sz="12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3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К-во </a:t>
                      </a:r>
                      <a:endParaRPr lang="ru-RU" sz="11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больных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Кол-о операций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К/д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экстр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К-во</a:t>
                      </a:r>
                    </a:p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больных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Кол-о операций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к/д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экстр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1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Экстракция катаракты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7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Экстракция катаракты с ИОЛ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2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Факоэмульсификация катаракты с иол.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1244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7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Лазерная дисцизия вт/катаракты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2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2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эвисцероэнуклеации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5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Гипотензивные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1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Всмп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/дренаж</a:t>
                      </a:r>
                      <a:r>
                        <a:rPr lang="en-US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/C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ТЭК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18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492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1397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89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Лазерная </a:t>
                      </a:r>
                      <a:r>
                        <a:rPr lang="ru-RU" sz="11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трабэкулопластика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1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лазерная</a:t>
                      </a:r>
                      <a:r>
                        <a:rPr lang="ru-RU" sz="11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u="none" strike="noStrike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иридотомия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1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ПХО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11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операции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162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Имплантация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ИОЛ при афакии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46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Теномиопластика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11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Удаление</a:t>
                      </a:r>
                      <a:r>
                        <a:rPr lang="ru-RU" sz="11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100" b="1" u="none" strike="noStrike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имплантанта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928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лазеробарраж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11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r>
                        <a:rPr lang="en-US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1124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1236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3609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1091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1088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1" marR="5501" marT="5501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78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097" y="116632"/>
            <a:ext cx="2198469" cy="219846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планы и задачи: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8229600" cy="470916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1.Ежегодно проводить  повышение  квалификации врачей, среднего медицинского  персонала с обучением в ближнем и дальнем зарубежье.</a:t>
            </a:r>
          </a:p>
          <a:p>
            <a:r>
              <a:rPr lang="ru-RU" dirty="0">
                <a:solidFill>
                  <a:srgbClr val="FF0000"/>
                </a:solidFill>
              </a:rPr>
              <a:t>2.Подготовить  кадры  среди  молодых  специалистов.</a:t>
            </a:r>
          </a:p>
          <a:p>
            <a:r>
              <a:rPr lang="ru-RU" dirty="0">
                <a:solidFill>
                  <a:srgbClr val="FF0000"/>
                </a:solidFill>
              </a:rPr>
              <a:t>3</a:t>
            </a:r>
            <a:r>
              <a:rPr lang="ru-RU" dirty="0" smtClean="0">
                <a:solidFill>
                  <a:srgbClr val="FF0000"/>
                </a:solidFill>
              </a:rPr>
              <a:t>.Активизировать  </a:t>
            </a:r>
            <a:r>
              <a:rPr lang="ru-RU" dirty="0">
                <a:solidFill>
                  <a:srgbClr val="FF0000"/>
                </a:solidFill>
              </a:rPr>
              <a:t>работу врачей  офтальмологов городских поликлиниках, ЦРБ.</a:t>
            </a:r>
          </a:p>
          <a:p>
            <a:r>
              <a:rPr lang="ru-RU" dirty="0">
                <a:solidFill>
                  <a:srgbClr val="FF0000"/>
                </a:solidFill>
              </a:rPr>
              <a:t>4</a:t>
            </a:r>
            <a:r>
              <a:rPr lang="ru-RU" dirty="0" smtClean="0">
                <a:solidFill>
                  <a:srgbClr val="FF0000"/>
                </a:solidFill>
              </a:rPr>
              <a:t>.Применение в работе   современного медицинского оборудования и медицинские информационные системы.</a:t>
            </a:r>
            <a:endParaRPr lang="ru-RU" dirty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342656"/>
            <a:ext cx="2736304" cy="251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8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1289</TotalTime>
  <Words>1042</Words>
  <Application>Microsoft Office PowerPoint</Application>
  <PresentationFormat>Экран (4:3)</PresentationFormat>
  <Paragraphs>379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Georgia</vt:lpstr>
      <vt:lpstr>Times New Roman</vt:lpstr>
      <vt:lpstr>Trebuchet MS</vt:lpstr>
      <vt:lpstr>Воздушный поток</vt:lpstr>
      <vt:lpstr> </vt:lpstr>
      <vt:lpstr>Презентация PowerPoint</vt:lpstr>
      <vt:lpstr>Презентация PowerPoint</vt:lpstr>
      <vt:lpstr>Основные  показатели </vt:lpstr>
      <vt:lpstr>Презентация PowerPoint</vt:lpstr>
      <vt:lpstr> Соотношение плановых больных и экстренных</vt:lpstr>
      <vt:lpstr>Сравнительный анализ выписанных больных по нозологиям.</vt:lpstr>
      <vt:lpstr>Характеристики оперативных   вмешательств.</vt:lpstr>
      <vt:lpstr>планы и задачи: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АИДА</dc:creator>
  <cp:lastModifiedBy>Пользователь Windows</cp:lastModifiedBy>
  <cp:revision>130</cp:revision>
  <cp:lastPrinted>2020-01-13T07:01:30Z</cp:lastPrinted>
  <dcterms:created xsi:type="dcterms:W3CDTF">2017-01-12T04:15:03Z</dcterms:created>
  <dcterms:modified xsi:type="dcterms:W3CDTF">2020-01-13T07:02:41Z</dcterms:modified>
</cp:coreProperties>
</file>