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0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Бахыт" userId="d5f85ff59edea511" providerId="LiveId" clId="{6E9EF1E3-004E-42B6-A9B0-1F107313AFB9}"/>
    <pc:docChg chg="modSld">
      <pc:chgData name="Бахыт" userId="d5f85ff59edea511" providerId="LiveId" clId="{6E9EF1E3-004E-42B6-A9B0-1F107313AFB9}" dt="2025-11-27T03:51:08.441" v="32" actId="20577"/>
      <pc:docMkLst>
        <pc:docMk/>
      </pc:docMkLst>
      <pc:sldChg chg="modSp mod">
        <pc:chgData name="Бахыт" userId="d5f85ff59edea511" providerId="LiveId" clId="{6E9EF1E3-004E-42B6-A9B0-1F107313AFB9}" dt="2025-11-27T03:51:08.441" v="32" actId="20577"/>
        <pc:sldMkLst>
          <pc:docMk/>
          <pc:sldMk cId="0" sldId="257"/>
        </pc:sldMkLst>
        <pc:spChg chg="mod">
          <ac:chgData name="Бахыт" userId="d5f85ff59edea511" providerId="LiveId" clId="{6E9EF1E3-004E-42B6-A9B0-1F107313AFB9}" dt="2025-11-27T03:51:08.441" v="32" actId="20577"/>
          <ac:spMkLst>
            <pc:docMk/>
            <pc:sldMk cId="0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6932" y="325882"/>
            <a:ext cx="903732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" TargetMode="External"/><Relationship Id="rId2" Type="http://schemas.openxmlformats.org/officeDocument/2006/relationships/hyperlink" Target="https://l.instagram.com/?u=http%3A%2F%2Fwww.oculi.kz%2F&amp;e=ATNAIHVfaRKLFO_yBUkL5JteY2OtC9JtbbaHQq8HkRQ0NrYWmRJ78Ug-mvlzBrPUsBTVK48y&amp;s=1" TargetMode="Externa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bek.kz/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oft_hosp@mail.ru" TargetMode="External"/><Relationship Id="rId2" Type="http://schemas.openxmlformats.org/officeDocument/2006/relationships/hyperlink" Target="mailto:radyga@med.mail.kz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3375" y="615442"/>
            <a:ext cx="8384540" cy="165862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810895" marR="5080">
              <a:lnSpc>
                <a:spcPts val="1850"/>
              </a:lnSpc>
              <a:spcBef>
                <a:spcPts val="225"/>
              </a:spcBef>
              <a:tabLst>
                <a:tab pos="1737360" algn="l"/>
                <a:tab pos="2665730" algn="l"/>
                <a:tab pos="3896360" algn="l"/>
                <a:tab pos="4711700" algn="l"/>
                <a:tab pos="6426835" algn="l"/>
                <a:tab pos="7435850" algn="l"/>
              </a:tabLst>
            </a:pPr>
            <a:r>
              <a:rPr sz="16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Атырау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облысы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Денсаулық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сақтау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басқармасының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«Атырау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	</a:t>
            </a:r>
            <a:r>
              <a:rPr sz="1600" b="1" spc="-20" dirty="0">
                <a:solidFill>
                  <a:srgbClr val="528135"/>
                </a:solidFill>
                <a:latin typeface="Times New Roman"/>
                <a:cs typeface="Times New Roman"/>
              </a:rPr>
              <a:t>облыстық 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b="1" spc="-75" dirty="0">
                <a:solidFill>
                  <a:srgbClr val="528135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ауруханасы»</a:t>
            </a:r>
            <a:r>
              <a:rPr sz="1600" b="1" spc="-30" dirty="0">
                <a:solidFill>
                  <a:srgbClr val="528135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ШЖҚ</a:t>
            </a:r>
            <a:r>
              <a:rPr sz="1600" b="1" spc="-45" dirty="0">
                <a:solidFill>
                  <a:srgbClr val="528135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КМК</a:t>
            </a:r>
            <a:r>
              <a:rPr sz="1600" b="1" spc="-25" dirty="0">
                <a:solidFill>
                  <a:srgbClr val="528135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комплаенс</a:t>
            </a:r>
            <a:r>
              <a:rPr sz="1600" b="1" spc="-65" dirty="0">
                <a:solidFill>
                  <a:srgbClr val="528135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528135"/>
                </a:solidFill>
                <a:latin typeface="Times New Roman"/>
                <a:cs typeface="Times New Roman"/>
              </a:rPr>
              <a:t>офицер</a:t>
            </a:r>
            <a:r>
              <a:rPr sz="1600" b="1" spc="-35" dirty="0">
                <a:solidFill>
                  <a:srgbClr val="528135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жұмысы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>
              <a:latin typeface="Times New Roman"/>
              <a:cs typeface="Times New Roman"/>
            </a:endParaRPr>
          </a:p>
          <a:p>
            <a:pPr marL="6737984" marR="9525" indent="261620" algn="r">
              <a:lnSpc>
                <a:spcPts val="1610"/>
              </a:lnSpc>
            </a:pPr>
            <a:r>
              <a:rPr sz="1400" b="1" dirty="0">
                <a:solidFill>
                  <a:srgbClr val="528135"/>
                </a:solidFill>
                <a:latin typeface="Times New Roman"/>
                <a:cs typeface="Times New Roman"/>
              </a:rPr>
              <a:t>Салиманова</a:t>
            </a:r>
            <a:r>
              <a:rPr sz="1400" b="1" spc="-85" dirty="0">
                <a:solidFill>
                  <a:srgbClr val="528135"/>
                </a:solidFill>
                <a:latin typeface="Times New Roman"/>
                <a:cs typeface="Times New Roman"/>
              </a:rPr>
              <a:t> </a:t>
            </a:r>
            <a:r>
              <a:rPr sz="1400" b="1" spc="-20" dirty="0">
                <a:solidFill>
                  <a:srgbClr val="528135"/>
                </a:solidFill>
                <a:latin typeface="Times New Roman"/>
                <a:cs typeface="Times New Roman"/>
              </a:rPr>
              <a:t>Б.Г. </a:t>
            </a:r>
            <a:r>
              <a:rPr sz="14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Комплаенс</a:t>
            </a:r>
            <a:r>
              <a:rPr sz="1400" b="1" dirty="0">
                <a:solidFill>
                  <a:srgbClr val="528135"/>
                </a:solidFill>
                <a:latin typeface="Times New Roman"/>
                <a:cs typeface="Times New Roman"/>
              </a:rPr>
              <a:t> -</a:t>
            </a:r>
            <a:r>
              <a:rPr sz="1400" b="1" spc="5" dirty="0">
                <a:solidFill>
                  <a:srgbClr val="528135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528135"/>
                </a:solidFill>
                <a:latin typeface="Times New Roman"/>
                <a:cs typeface="Times New Roman"/>
              </a:rPr>
              <a:t>офицер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2600" b="1" dirty="0">
                <a:solidFill>
                  <a:srgbClr val="2E5395"/>
                </a:solidFill>
                <a:latin typeface="Times New Roman"/>
                <a:cs typeface="Times New Roman"/>
              </a:rPr>
              <a:t>Тақырып:</a:t>
            </a:r>
            <a:r>
              <a:rPr sz="2600" b="1" spc="-114" dirty="0">
                <a:solidFill>
                  <a:srgbClr val="2E5395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2E5395"/>
                </a:solidFill>
                <a:latin typeface="Times New Roman"/>
                <a:cs typeface="Times New Roman"/>
              </a:rPr>
              <a:t>Қазіргі</a:t>
            </a:r>
            <a:r>
              <a:rPr sz="2600" b="1" spc="-105" dirty="0">
                <a:solidFill>
                  <a:srgbClr val="2E5395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2E5395"/>
                </a:solidFill>
                <a:latin typeface="Times New Roman"/>
                <a:cs typeface="Times New Roman"/>
              </a:rPr>
              <a:t>медицинамыздағы</a:t>
            </a:r>
            <a:r>
              <a:rPr sz="2600" b="1" spc="-100" dirty="0">
                <a:solidFill>
                  <a:srgbClr val="2E5395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2E5395"/>
                </a:solidFill>
                <a:latin typeface="Times New Roman"/>
                <a:cs typeface="Times New Roman"/>
              </a:rPr>
              <a:t>жемқорлық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2602992"/>
            <a:ext cx="9191625" cy="453241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0090" y="369570"/>
            <a:ext cx="1571624" cy="13049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53567" y="359664"/>
          <a:ext cx="9994899" cy="6783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6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39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56155"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Зертханашы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Анализ</a:t>
                      </a:r>
                      <a:r>
                        <a:rPr sz="1800" spc="-8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жүргізу,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материал</a:t>
                      </a:r>
                      <a:r>
                        <a:rPr sz="1800" spc="-10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жинау,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өңдеу.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Дәрілік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заттар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421640">
                        <a:lnSpc>
                          <a:spcPct val="102299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мен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медициналық бұйымдарды, реактивтерді, реагенттерді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қабылдау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39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Дәрілік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заттар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мен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медициналық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380365">
                        <a:lnSpc>
                          <a:spcPct val="102200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бұйымдарды,</a:t>
                      </a:r>
                      <a:r>
                        <a:rPr sz="1800" spc="-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реактивтерді,</a:t>
                      </a:r>
                      <a:r>
                        <a:rPr sz="1800" spc="-8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реагенттерді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көп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мөлшерде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бюджеттік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өтінімге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енгізу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Төмен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110">
                <a:tc>
                  <a:txBody>
                    <a:bodyPr/>
                    <a:lstStyle/>
                    <a:p>
                      <a:pPr marL="69850">
                        <a:lnSpc>
                          <a:spcPts val="204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Персоналды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565785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басқару қызметінің маманы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4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Кәсіпорынды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142240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кадрлармен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толықтыру</a:t>
                      </a:r>
                      <a:r>
                        <a:rPr sz="1800" spc="-1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бойынша жұмыс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4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Белгілі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бір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адамдар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үшін,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бос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лауазымдарға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556895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орналасуға</a:t>
                      </a:r>
                      <a:r>
                        <a:rPr sz="1800" spc="-6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үміткерлер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үшін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де,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жұмыс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істейтін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қызметкерлер</a:t>
                      </a:r>
                      <a:r>
                        <a:rPr sz="1800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үшін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де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сайлау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жағдайларын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жасау</a:t>
                      </a:r>
                      <a:r>
                        <a:rPr sz="1800" spc="-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4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Орташа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6860"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Мемлекеттік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671195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сатып</a:t>
                      </a:r>
                      <a:r>
                        <a:rPr sz="1800" spc="-8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алу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маманы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Дәрілік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заттар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медициналық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739775">
                        <a:lnSpc>
                          <a:spcPct val="102000"/>
                        </a:lnSpc>
                        <a:spcBef>
                          <a:spcPts val="1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бұйымдарды, тауарларды, көрсетілетін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қызметтер</a:t>
                      </a:r>
                      <a:r>
                        <a:rPr sz="1800" spc="-1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мен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жұмыстарды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184150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мемлекеттік</a:t>
                      </a:r>
                      <a:r>
                        <a:rPr sz="1800" spc="-114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сатып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алуды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ұйымдастыру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және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өткізу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6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Жоспарлау</a:t>
                      </a:r>
                      <a:r>
                        <a:rPr sz="1800" spc="-8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мүмкіндігі,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бәсекелестікті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шектеу</a:t>
                      </a:r>
                      <a:r>
                        <a:rPr sz="1800" spc="-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(техникалық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ерекшеліктер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172085">
                        <a:lnSpc>
                          <a:spcPct val="102000"/>
                        </a:lnSpc>
                        <a:spcBef>
                          <a:spcPts val="1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біліктілік</a:t>
                      </a:r>
                      <a:r>
                        <a:rPr sz="1800" spc="-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талаптарын</a:t>
                      </a:r>
                      <a:r>
                        <a:rPr sz="1800" spc="-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"түзету").</a:t>
                      </a:r>
                      <a:r>
                        <a:rPr sz="1800" spc="-6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Талап</a:t>
                      </a:r>
                      <a:r>
                        <a:rPr sz="1800" spc="-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қою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жұмысы,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талап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қою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жұмысы</a:t>
                      </a:r>
                      <a:r>
                        <a:rPr sz="1800" spc="-6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бойынша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әрекетсіздік</a:t>
                      </a:r>
                      <a:r>
                        <a:rPr sz="1800" spc="-8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және</a:t>
                      </a:r>
                      <a:r>
                        <a:rPr sz="1800" spc="-7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шаралар</a:t>
                      </a:r>
                      <a:r>
                        <a:rPr sz="1800" spc="-6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қолданбау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мүмкіндігі.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Мемлекеттік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сатып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алуда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өнім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берушіге</a:t>
                      </a:r>
                      <a:r>
                        <a:rPr sz="1800" spc="37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алдын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ала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ақпарат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беру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Орташа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Бас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есепші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(есепшілер)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Қаржылық</a:t>
                      </a:r>
                      <a:r>
                        <a:rPr sz="1800" spc="-8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және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бюджеттік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6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Денсаулық</a:t>
                      </a:r>
                      <a:r>
                        <a:rPr sz="1800" spc="-8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сақтау</a:t>
                      </a:r>
                      <a:r>
                        <a:rPr sz="1800" spc="-10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субъектілерінің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ТМККБ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көлемі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шеңберінде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және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МӘМС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жүйесінде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Жоғары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53567" y="359664"/>
          <a:ext cx="9994899" cy="5003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6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39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97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рәсімдердің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636905">
                        <a:lnSpc>
                          <a:spcPct val="102200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ашықтығы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мен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қолжетімділігін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қамтамасыз</a:t>
                      </a:r>
                      <a:r>
                        <a:rPr sz="1800" spc="-10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ету.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Қаржылық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81915">
                        <a:lnSpc>
                          <a:spcPct val="102200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есептілікті,</a:t>
                      </a:r>
                      <a:r>
                        <a:rPr sz="1800" spc="-10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даму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жоспарын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және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оның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жоспарының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114935">
                        <a:lnSpc>
                          <a:spcPct val="1022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орындалуы</a:t>
                      </a:r>
                      <a:r>
                        <a:rPr sz="1800" spc="-9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бойынша есептерді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орналастыру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39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қызметтерді</a:t>
                      </a:r>
                      <a:r>
                        <a:rPr sz="1800" spc="-9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көрсетудегі</a:t>
                      </a:r>
                      <a:r>
                        <a:rPr sz="1800" spc="-8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шығыстардың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93980">
                        <a:lnSpc>
                          <a:spcPct val="102200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құрылымы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туралы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ақпаратты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МӘСҚ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ұсыну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кезінде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ақпаратты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бұрмалау</a:t>
                      </a:r>
                      <a:r>
                        <a:rPr sz="1800" spc="-8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(құжаттарды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бұрмалау)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немесе</a:t>
                      </a:r>
                      <a:r>
                        <a:rPr sz="1800" spc="-7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деректерді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дұрыс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158750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енгізбеу</a:t>
                      </a:r>
                      <a:r>
                        <a:rPr sz="1800" spc="-7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мүмкіндігі.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Бюджет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қаражатын мақсатсыз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және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/немесе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тиімсіз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пайдалану, бухгалтерлік</a:t>
                      </a:r>
                      <a:r>
                        <a:rPr sz="1800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есепте,</a:t>
                      </a:r>
                      <a:r>
                        <a:rPr sz="1800" spc="-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сондай-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212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кәсіпорынның</a:t>
                      </a:r>
                      <a:r>
                        <a:rPr sz="1800" spc="-8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салық</a:t>
                      </a:r>
                      <a:r>
                        <a:rPr sz="1800" spc="-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есептілігінде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1166495">
                        <a:lnSpc>
                          <a:spcPct val="1022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операцияларды</a:t>
                      </a:r>
                      <a:r>
                        <a:rPr sz="1800" spc="-6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дұрыс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көрсетпеу мүмкіндігі.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635"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Жүргізуші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Автокөлікті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пайдалану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algn="just">
                        <a:lnSpc>
                          <a:spcPts val="200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Автокөлікті</a:t>
                      </a:r>
                      <a:r>
                        <a:rPr sz="1800" spc="1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қызметтік</a:t>
                      </a:r>
                      <a:r>
                        <a:rPr sz="1800" spc="18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емес</a:t>
                      </a:r>
                      <a:r>
                        <a:rPr sz="1800" spc="18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мақсаттарда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64135" algn="just">
                        <a:lnSpc>
                          <a:spcPts val="207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пайдалану</a:t>
                      </a:r>
                      <a:r>
                        <a:rPr sz="1800" spc="3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мүмкіндігі,</a:t>
                      </a:r>
                      <a:r>
                        <a:rPr sz="1800" spc="4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ЖЖМ-ні</a:t>
                      </a:r>
                      <a:r>
                        <a:rPr sz="1800" spc="4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заңсыз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есептен</a:t>
                      </a:r>
                      <a:r>
                        <a:rPr sz="1800" spc="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шығару,</a:t>
                      </a:r>
                      <a:r>
                        <a:rPr sz="1800" spc="1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жол</a:t>
                      </a:r>
                      <a:r>
                        <a:rPr sz="1800" spc="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парақтарында</a:t>
                      </a:r>
                      <a:r>
                        <a:rPr sz="1800" spc="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жүруді тіркеу.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algn="just">
                        <a:lnSpc>
                          <a:spcPts val="2000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Қызметтік</a:t>
                      </a:r>
                      <a:r>
                        <a:rPr sz="1800" spc="-7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міндеттерін</a:t>
                      </a:r>
                      <a:r>
                        <a:rPr sz="1800" spc="-6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атқару</a:t>
                      </a:r>
                      <a:r>
                        <a:rPr sz="1800" spc="-9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кезінде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419734" algn="just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алынған</a:t>
                      </a:r>
                      <a:r>
                        <a:rPr sz="1800" spc="-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қызметтік</a:t>
                      </a:r>
                      <a:r>
                        <a:rPr sz="1800" spc="-9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ақпаратты</a:t>
                      </a:r>
                      <a:r>
                        <a:rPr sz="1800" spc="-9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рұқсатсыз пайдалану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Жоғары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5091176" y="5911697"/>
            <a:ext cx="5092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0" dirty="0">
                <a:latin typeface="Segoe UI Emoji"/>
                <a:cs typeface="Segoe UI Emoji"/>
              </a:rPr>
              <a:t>👇</a:t>
            </a:r>
            <a:endParaRPr sz="3600">
              <a:latin typeface="Segoe UI Emoji"/>
              <a:cs typeface="Segoe UI Emoj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9852" y="325881"/>
            <a:ext cx="8274684" cy="68516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 indent="60325">
              <a:lnSpc>
                <a:spcPts val="2540"/>
              </a:lnSpc>
              <a:spcBef>
                <a:spcPts val="275"/>
              </a:spcBef>
            </a:pPr>
            <a:r>
              <a:rPr sz="2200" spc="-30" dirty="0"/>
              <a:t>Атырау</a:t>
            </a:r>
            <a:r>
              <a:rPr sz="2200" spc="-110" dirty="0"/>
              <a:t> </a:t>
            </a:r>
            <a:r>
              <a:rPr sz="2200" dirty="0"/>
              <a:t>облыстық</a:t>
            </a:r>
            <a:r>
              <a:rPr sz="2200" spc="-120" dirty="0"/>
              <a:t> </a:t>
            </a:r>
            <a:r>
              <a:rPr sz="2200" dirty="0"/>
              <a:t>офтальмология</a:t>
            </a:r>
            <a:r>
              <a:rPr sz="2200" spc="-100" dirty="0"/>
              <a:t> </a:t>
            </a:r>
            <a:r>
              <a:rPr sz="2200" spc="-10" dirty="0"/>
              <a:t>ауруханасындағы</a:t>
            </a:r>
            <a:r>
              <a:rPr sz="2200" spc="-95" dirty="0"/>
              <a:t> </a:t>
            </a:r>
            <a:r>
              <a:rPr sz="2200" spc="-10" dirty="0"/>
              <a:t>комплаенс </a:t>
            </a:r>
            <a:r>
              <a:rPr sz="2200" dirty="0"/>
              <a:t>офицердің</a:t>
            </a:r>
            <a:r>
              <a:rPr sz="2200" spc="-55" dirty="0"/>
              <a:t> </a:t>
            </a:r>
            <a:r>
              <a:rPr sz="2200" dirty="0"/>
              <a:t>2024</a:t>
            </a:r>
            <a:r>
              <a:rPr sz="2200" spc="-45" dirty="0"/>
              <a:t> </a:t>
            </a:r>
            <a:r>
              <a:rPr sz="2200" dirty="0"/>
              <a:t>жылғы</a:t>
            </a:r>
            <a:r>
              <a:rPr sz="2200" spc="-45" dirty="0"/>
              <a:t> </a:t>
            </a:r>
            <a:r>
              <a:rPr sz="2200" dirty="0"/>
              <a:t>жұмысы</a:t>
            </a:r>
            <a:r>
              <a:rPr sz="2200" spc="-35" dirty="0"/>
              <a:t> </a:t>
            </a:r>
            <a:r>
              <a:rPr sz="2200" dirty="0"/>
              <a:t>туралы</a:t>
            </a:r>
            <a:r>
              <a:rPr sz="2200" spc="-60" dirty="0"/>
              <a:t> </a:t>
            </a:r>
            <a:r>
              <a:rPr sz="2200" dirty="0"/>
              <a:t>анықтамалық</a:t>
            </a:r>
            <a:r>
              <a:rPr sz="2200" spc="-40" dirty="0"/>
              <a:t> </a:t>
            </a:r>
            <a:r>
              <a:rPr sz="2200" spc="-10" dirty="0"/>
              <a:t>ақпарат*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706932" y="1310767"/>
            <a:ext cx="9281160" cy="598805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8255" indent="359410" algn="just">
              <a:lnSpc>
                <a:spcPct val="96300"/>
              </a:lnSpc>
              <a:spcBef>
                <a:spcPts val="18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шаруашылық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құқығындағы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коммуналдық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кәсіпорнының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директоры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Кусайнов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М.Ж.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2024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12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қарашадағы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165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бұйрығымен бекітілген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топпен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2024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</a:t>
            </a:r>
            <a:r>
              <a:rPr sz="1600" spc="-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ның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(бұдан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әрі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Аурухана)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қызметіндегі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тәуекелінің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жүргізілді.</a:t>
            </a:r>
            <a:endParaRPr sz="1600">
              <a:latin typeface="Times New Roman"/>
              <a:cs typeface="Times New Roman"/>
            </a:endParaRPr>
          </a:p>
          <a:p>
            <a:pPr marL="12700" marR="5080" indent="356235" algn="just">
              <a:lnSpc>
                <a:spcPct val="95800"/>
              </a:lnSpc>
              <a:spcBef>
                <a:spcPts val="819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1995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30</a:t>
            </a:r>
            <a:r>
              <a:rPr sz="1600" spc="20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тамыздағы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Конституциясы;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«Сыбайлас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spc="4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туралы»</a:t>
            </a:r>
            <a:r>
              <a:rPr sz="16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2015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18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қарашадағы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410-V</a:t>
            </a:r>
            <a:r>
              <a:rPr sz="1600" spc="4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Заңы;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тәуекелдеріне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 ішкі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жүргізудің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үлгілік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қағидаларын</a:t>
            </a:r>
            <a:r>
              <a:rPr sz="1600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бекіту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істері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іс-қимыл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агенттігі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Төрағасының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2016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19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қазандағы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12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бұйрығы,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осы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бұйрыққа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өзгерістер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енгізу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агенттігі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(Сыбайлас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қарсы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қызмет)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Төрағасының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2023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16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қаңтардағы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21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бұйрығымен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бекітілген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 тәуекелдеріне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жүргізудің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үлгілік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қағидалары,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іс-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агенттігі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(Сыбайлас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қызмет)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Төрағасының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2022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30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желтоқсандағы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488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бұйрығымен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бекітілген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тәуекелдеріне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 бойынша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әдістемелік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нұсқаулық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-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ның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12</a:t>
            </a:r>
            <a:r>
              <a:rPr sz="1600" spc="-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қарашадағы</a:t>
            </a:r>
            <a:endParaRPr sz="1600">
              <a:latin typeface="Times New Roman"/>
              <a:cs typeface="Times New Roman"/>
            </a:endParaRPr>
          </a:p>
          <a:p>
            <a:pPr marL="12700" marR="7620" algn="just">
              <a:lnSpc>
                <a:spcPct val="95700"/>
              </a:lnSpc>
              <a:spcBef>
                <a:spcPts val="1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165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бұйрығымен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бекітілген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топпен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қызметіндегі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тәуекелінің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ішкі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жұмыстары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2024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19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қарашасы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10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желтоқсаны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аралығында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ағымдағы,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яғни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2024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жыл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жүргізілді.</a:t>
            </a:r>
            <a:endParaRPr sz="1600">
              <a:latin typeface="Times New Roman"/>
              <a:cs typeface="Times New Roman"/>
            </a:endParaRPr>
          </a:p>
          <a:p>
            <a:pPr marL="12700" marR="5080" indent="356235" algn="just">
              <a:lnSpc>
                <a:spcPct val="95900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ШЖҚ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КМК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</a:t>
            </a:r>
            <a:r>
              <a:rPr sz="1600" spc="1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«Халық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денсаулығы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денсаулық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жүйесі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туралы»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2020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7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шілдедегі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360-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VI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Кодексі,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"Мемлекеттік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мүлік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туралы",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"Мемлекеттік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туралы",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«Қазақстан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рәсімдік-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процестік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кодексі»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2020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29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маусымдағы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350- VI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Кодексі,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"Сыбайлас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іс-қимыл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туралы"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Заңдарын,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"Салық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бюджетке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төленетін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да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міндетті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төлемдер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туралы"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Кодексін,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Кодексін,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Азаматтық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Кодексін,</a:t>
            </a:r>
            <a:r>
              <a:rPr sz="1600" spc="385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Республикасында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328930"/>
            <a:ext cx="715454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154555" algn="l"/>
                <a:tab pos="3154045" algn="l"/>
                <a:tab pos="4464050" algn="l"/>
                <a:tab pos="6133465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офтальмологиялық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көмек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көрсетуді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ұйымдастыру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стандартын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17781" y="328930"/>
            <a:ext cx="166179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26794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бекіту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6932" y="560578"/>
            <a:ext cx="9282430" cy="668909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just">
              <a:lnSpc>
                <a:spcPct val="96300"/>
              </a:lnSpc>
              <a:spcBef>
                <a:spcPts val="18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Денсаулық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министрінің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2023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29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қарашадағы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168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және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актілерін,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сондай-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ақ,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Жарғысын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Ұжымдық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шартты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басшылыққа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алады.</a:t>
            </a:r>
            <a:endParaRPr sz="1600">
              <a:latin typeface="Times New Roman"/>
              <a:cs typeface="Times New Roman"/>
            </a:endParaRPr>
          </a:p>
          <a:p>
            <a:pPr marL="12700" marR="9525" indent="359410" algn="just">
              <a:lnSpc>
                <a:spcPts val="1850"/>
              </a:lnSpc>
              <a:spcBef>
                <a:spcPts val="45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ШЖҚ</a:t>
            </a:r>
            <a:r>
              <a:rPr sz="1600" b="1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КМК</a:t>
            </a:r>
            <a:r>
              <a:rPr sz="1600" b="1" spc="215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b="1" spc="210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b="1" spc="215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b="1" spc="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ауруханасы»-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ның</a:t>
            </a:r>
            <a:r>
              <a:rPr sz="1600" b="1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қызметіне</a:t>
            </a:r>
            <a:r>
              <a:rPr sz="1600" b="1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қатысты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1600" b="1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b="1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актілердегі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b="1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1600" b="1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анықтау.</a:t>
            </a:r>
            <a:endParaRPr sz="1600">
              <a:latin typeface="Times New Roman"/>
              <a:cs typeface="Times New Roman"/>
            </a:endParaRPr>
          </a:p>
          <a:p>
            <a:pPr marL="12700" marR="6985" indent="359410" algn="just">
              <a:lnSpc>
                <a:spcPct val="96000"/>
              </a:lnSpc>
              <a:spcBef>
                <a:spcPts val="74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spc="3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3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бөлімшелерінің</a:t>
            </a:r>
            <a:r>
              <a:rPr sz="1600" spc="3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қозғайтын</a:t>
            </a:r>
            <a:r>
              <a:rPr sz="1600" spc="3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spc="3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тіркелмеді.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қауіптерін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бойынша,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оған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күресу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қызметкерлері</a:t>
            </a:r>
            <a:r>
              <a:rPr sz="1600" spc="4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арасында</a:t>
            </a:r>
            <a:r>
              <a:rPr sz="1600" spc="409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түсіндірме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жұмыстары</a:t>
            </a:r>
            <a:r>
              <a:rPr sz="1600" spc="3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үнемі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ұйымдастырылып,</a:t>
            </a:r>
            <a:r>
              <a:rPr sz="1600" spc="4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ақпараттық</a:t>
            </a:r>
            <a:r>
              <a:rPr sz="1600" spc="4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насихаттау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материалдары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жаднама,</a:t>
            </a:r>
            <a:r>
              <a:rPr sz="1600" spc="4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брошюра,</a:t>
            </a:r>
            <a:r>
              <a:rPr sz="1600" spc="3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қаламсаптар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таратылып</a:t>
            </a:r>
            <a:r>
              <a:rPr sz="1600" spc="409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тұрады.</a:t>
            </a:r>
            <a:r>
              <a:rPr sz="1600" spc="4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40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материалдар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көрнекі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жерлерінде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стенд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ілініп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тұр.</a:t>
            </a:r>
            <a:endParaRPr sz="1600">
              <a:latin typeface="Times New Roman"/>
              <a:cs typeface="Times New Roman"/>
            </a:endParaRPr>
          </a:p>
          <a:p>
            <a:pPr marL="12700" marR="6350" indent="359410">
              <a:lnSpc>
                <a:spcPts val="1850"/>
              </a:lnSpc>
              <a:spcBef>
                <a:spcPts val="2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Халыққа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офтальмологиялық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көмек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қызметтері,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ҚР-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ның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офтальмологиялық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көмек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көрсететін қызметі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ережеге,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емдеу</a:t>
            </a:r>
            <a:r>
              <a:rPr sz="1600" spc="-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диагностикалық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профилактикалық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қағидаларына,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көрсететін</a:t>
            </a:r>
            <a:endParaRPr sz="1600">
              <a:latin typeface="Times New Roman"/>
              <a:cs typeface="Times New Roman"/>
            </a:endParaRPr>
          </a:p>
          <a:p>
            <a:pPr marL="12700" marR="13970">
              <a:lnSpc>
                <a:spcPts val="1820"/>
              </a:lnSpc>
              <a:spcBef>
                <a:spcPts val="2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қызметтер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қағидаларына,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санитарлық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эпидемиялогиялық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талаптар, санитарлық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қағидаларына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т.б.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қолданыстағы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заңнамаларға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жүзеге</a:t>
            </a:r>
            <a:r>
              <a:rPr sz="16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асырылады.</a:t>
            </a:r>
            <a:endParaRPr sz="1600">
              <a:latin typeface="Times New Roman"/>
              <a:cs typeface="Times New Roman"/>
            </a:endParaRPr>
          </a:p>
          <a:p>
            <a:pPr marL="12700" indent="359410">
              <a:lnSpc>
                <a:spcPts val="1775"/>
              </a:lnSpc>
              <a:tabLst>
                <a:tab pos="1344930" algn="l"/>
                <a:tab pos="2210435" algn="l"/>
                <a:tab pos="3203575" algn="l"/>
                <a:tab pos="4523105" algn="l"/>
                <a:tab pos="5422265" algn="l"/>
                <a:tab pos="5845810" algn="l"/>
                <a:tab pos="6750050" algn="l"/>
                <a:tab pos="7837805" algn="l"/>
                <a:tab pos="8297545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қызметі,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халықтың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қызметті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кезіндегі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құқықтары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міндеттері,</a:t>
            </a:r>
            <a:endParaRPr sz="1600">
              <a:latin typeface="Times New Roman"/>
              <a:cs typeface="Times New Roman"/>
            </a:endParaRPr>
          </a:p>
          <a:p>
            <a:pPr marL="12700" marR="6350" algn="just">
              <a:lnSpc>
                <a:spcPct val="95800"/>
              </a:lnSpc>
              <a:spcBef>
                <a:spcPts val="4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жауапкершілігі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үнемі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түсіндірме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жұмыстары,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ашық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есік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күндері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жүргізіліп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тұрады. Аурухананың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  <a:hlinkClick r:id="rId2"/>
              </a:rPr>
              <a:t>www.oculi.kz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сайтына,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  <a:hlinkClick r:id="rId3"/>
              </a:rPr>
              <a:t>Facebook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,</a:t>
            </a:r>
            <a:r>
              <a:rPr sz="16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1F5F"/>
                </a:solidFill>
                <a:latin typeface="Times New Roman"/>
                <a:cs typeface="Times New Roman"/>
              </a:rPr>
              <a:t>Instagram</a:t>
            </a:r>
            <a:r>
              <a:rPr sz="1600" i="1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парақшаларында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танылымдылық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материалдары,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тегін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көмектің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кепілдік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берілген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міндетті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әлеуметтік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сақтандыру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шеңберінде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көрсетілетін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көмектер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материалдар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жарияланып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берілуде.</a:t>
            </a:r>
            <a:endParaRPr sz="1600">
              <a:latin typeface="Times New Roman"/>
              <a:cs typeface="Times New Roman"/>
            </a:endParaRPr>
          </a:p>
          <a:p>
            <a:pPr marL="12700" marR="10160" indent="359410" algn="just">
              <a:lnSpc>
                <a:spcPts val="1850"/>
              </a:lnSpc>
              <a:spcBef>
                <a:spcPts val="2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қызметіне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керекті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заттар,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тауарлар,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мақсаттағы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бұйымдар,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дәрілік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заттар,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аппараттар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т.б.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ҚР-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ның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Заңына,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бюджеттік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қаражатты,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шығыстарды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тиімді</a:t>
            </a:r>
            <a:endParaRPr sz="1600">
              <a:latin typeface="Times New Roman"/>
              <a:cs typeface="Times New Roman"/>
            </a:endParaRPr>
          </a:p>
          <a:p>
            <a:pPr marL="12700" marR="10160" algn="just">
              <a:lnSpc>
                <a:spcPts val="1830"/>
              </a:lnSpc>
              <a:spcBef>
                <a:spcPts val="1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пайдалануды</a:t>
            </a:r>
            <a:r>
              <a:rPr sz="16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қадағалау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жоспарына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уақтылы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веб-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портал,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ресми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сайт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арқылы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хабарландыру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жарияланып,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конкурс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корытындылары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алынады.</a:t>
            </a:r>
            <a:endParaRPr sz="1600">
              <a:latin typeface="Times New Roman"/>
              <a:cs typeface="Times New Roman"/>
            </a:endParaRPr>
          </a:p>
          <a:p>
            <a:pPr marL="372110" algn="just">
              <a:lnSpc>
                <a:spcPts val="1760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бөлімшелеріне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заңды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жеке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тұлғалардан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өтініштер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түспеді.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Өтініштер</a:t>
            </a:r>
            <a:endParaRPr sz="1600">
              <a:latin typeface="Times New Roman"/>
              <a:cs typeface="Times New Roman"/>
            </a:endParaRPr>
          </a:p>
          <a:p>
            <a:pPr marL="12700" marR="10795" algn="just">
              <a:lnSpc>
                <a:spcPct val="95900"/>
              </a:lnSpc>
              <a:spcBef>
                <a:spcPts val="4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43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шағымдар</a:t>
            </a:r>
            <a:r>
              <a:rPr sz="1600" spc="4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тускен</a:t>
            </a:r>
            <a:r>
              <a:rPr sz="1600" spc="43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жағдайда</a:t>
            </a:r>
            <a:r>
              <a:rPr sz="1600" spc="4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комиссия</a:t>
            </a:r>
            <a:r>
              <a:rPr sz="1600" spc="4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құрамымен</a:t>
            </a:r>
            <a:r>
              <a:rPr sz="1600" spc="4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уақтылы</a:t>
            </a:r>
            <a:r>
              <a:rPr sz="1600" spc="4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қаралып,</a:t>
            </a:r>
            <a:r>
              <a:rPr sz="1600" spc="4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тіркеліп</a:t>
            </a:r>
            <a:r>
              <a:rPr sz="1600" spc="43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заңда</a:t>
            </a:r>
            <a:r>
              <a:rPr sz="1600" spc="4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көрсетілген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мерзімде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жауабы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беріледі.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бөлімшелеріне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прокурорлық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қадағалау,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статистика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арнайы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есепке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басқармасына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актілері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сот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актілері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тіркелмеді.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328930"/>
            <a:ext cx="9283065" cy="692404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8255" indent="359410" algn="just">
              <a:lnSpc>
                <a:spcPct val="95800"/>
              </a:lnSpc>
              <a:spcBef>
                <a:spcPts val="18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ауруханасының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қызметіне,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қызметкерлерінің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іс-әрекетіне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қатысты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туындаған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сұрақтарға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директор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орынбасар,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өтініштер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шағымдардың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мазмұнына,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бағытына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қарай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тиісті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дәрігерлер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тікелей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эфир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ONLINE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арқылы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жауап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береді.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Сонымен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қатар,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ауруханаға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келген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жеке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заңды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тұлғалардан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қызметтердің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сапасына</a:t>
            </a:r>
            <a:r>
              <a:rPr sz="1600" spc="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қатысты сұрақтарын,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өтініштер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мен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шағымдарын,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ұсыныс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пікірлерін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аудит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сараптамашы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жауапты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маман реттейді.</a:t>
            </a:r>
            <a:endParaRPr sz="1600">
              <a:latin typeface="Times New Roman"/>
              <a:cs typeface="Times New Roman"/>
            </a:endParaRPr>
          </a:p>
          <a:p>
            <a:pPr marL="12700" marR="9525" indent="359410" algn="just">
              <a:lnSpc>
                <a:spcPct val="95700"/>
              </a:lnSpc>
              <a:spcBef>
                <a:spcPts val="1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қызметкерлері,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соның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дәрігерлер,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орта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буын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қызметкерлері,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оқыту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жоспарына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үнемі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біліктілігін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арттырып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отырады.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катынастары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даулары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келісу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комиссиясымен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каралып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шешіледі.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Сонымен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қатар,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арасында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этика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деонтология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сақтау,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пациенттер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ауруханаға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келушілермен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қарым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қатынас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орнату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семинарлар,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жиналыстар өткізіледі.</a:t>
            </a:r>
            <a:endParaRPr sz="1600">
              <a:latin typeface="Times New Roman"/>
              <a:cs typeface="Times New Roman"/>
            </a:endParaRPr>
          </a:p>
          <a:p>
            <a:pPr marL="12700" marR="13335" indent="359410" algn="just">
              <a:lnSpc>
                <a:spcPts val="1850"/>
              </a:lnSpc>
              <a:spcBef>
                <a:spcPts val="70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b="1" spc="4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ұйымдастырушылық-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басқарушылық</a:t>
            </a:r>
            <a:r>
              <a:rPr sz="1600" b="1" spc="4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қызметіндегі</a:t>
            </a:r>
            <a:r>
              <a:rPr sz="1600" b="1" spc="4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b="1" spc="4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қауіптері.</a:t>
            </a:r>
            <a:r>
              <a:rPr sz="16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Персоналды</a:t>
            </a:r>
            <a:r>
              <a:rPr sz="16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басқару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қызметі,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ішінде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кадрлардың</a:t>
            </a:r>
            <a:r>
              <a:rPr sz="16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ауысуы.</a:t>
            </a:r>
            <a:endParaRPr sz="1600">
              <a:latin typeface="Times New Roman"/>
              <a:cs typeface="Times New Roman"/>
            </a:endParaRPr>
          </a:p>
          <a:p>
            <a:pPr marL="372110" algn="just">
              <a:lnSpc>
                <a:spcPts val="1714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барысында,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персоналды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басқару,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кадрлардың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ауысуы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саласында,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endParaRPr sz="1600">
              <a:latin typeface="Times New Roman"/>
              <a:cs typeface="Times New Roman"/>
            </a:endParaRPr>
          </a:p>
          <a:p>
            <a:pPr marL="12700" marR="10160" algn="just">
              <a:lnSpc>
                <a:spcPct val="95600"/>
              </a:lnSpc>
              <a:spcBef>
                <a:spcPts val="5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қауіптері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Штат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саны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129,25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штат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бірлігін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құрайды.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Бос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орындары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мәліметтер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электрондық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биржасына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орналастырылады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  <a:hlinkClick r:id="rId2"/>
              </a:rPr>
              <a:t>www.enbek.kz),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Атырау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қаласының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Жұмыспен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қамту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орталығына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жіберіледі.</a:t>
            </a:r>
            <a:endParaRPr sz="1600">
              <a:latin typeface="Times New Roman"/>
              <a:cs typeface="Times New Roman"/>
            </a:endParaRPr>
          </a:p>
          <a:p>
            <a:pPr marL="12700" marR="5080" indent="408305" algn="just">
              <a:lnSpc>
                <a:spcPct val="95900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Жұмысқа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қабылдау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кезінде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жаңа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тәртібінің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Ережелерімен,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Лауазымдық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нұсқаулықтармен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қызметіне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қатысты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да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актілермен,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қол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қойғыза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отырып,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танысады.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Қызметкердің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тапсырылатын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жұмысқа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біліктілігінің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сәйкестігін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тексеру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мақсатында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Еңбек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шартын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жасасу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кезінде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міндетті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түрде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сынақ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мерзімі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талап</a:t>
            </a:r>
            <a:r>
              <a:rPr sz="1600" spc="1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белгіленеді.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Жас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мамандарға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сынақ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мерзімі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белгіленбейді.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Барлық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қызметкерлердің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жеке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істерінде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ҚР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прокуратурасы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жанындағы Құқықтық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статистика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арнайы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есепке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жөніндегі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комитетінің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ақпараттық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анықтамалық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есептеріне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соттылығының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жоқтығы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анықтама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талап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етіледі,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іс-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түсіндіру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жұмыстарын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жүргізеді.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Мәселен,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басынан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бері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ауруханамызға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жұмысқа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орналасты,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ішінде: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офтальмолог,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қоса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атқарушы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офтальмолог,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1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фармацевт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жүйе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инженері.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Комплаенс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қызметкерімен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қарсы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күрес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түсіндіру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жүргізілді.</a:t>
            </a:r>
            <a:endParaRPr sz="1600">
              <a:latin typeface="Times New Roman"/>
              <a:cs typeface="Times New Roman"/>
            </a:endParaRPr>
          </a:p>
          <a:p>
            <a:pPr marL="372110" algn="just">
              <a:lnSpc>
                <a:spcPct val="100000"/>
              </a:lnSpc>
              <a:spcBef>
                <a:spcPts val="770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Мүдделер</a:t>
            </a:r>
            <a:r>
              <a:rPr sz="1600" b="1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қақтығысын</a:t>
            </a:r>
            <a:r>
              <a:rPr sz="16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реттеу.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328930"/>
            <a:ext cx="9281160" cy="700341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10160" indent="359410">
              <a:lnSpc>
                <a:spcPts val="1820"/>
              </a:lnSpc>
              <a:spcBef>
                <a:spcPts val="250"/>
              </a:spcBef>
              <a:tabLst>
                <a:tab pos="1118235" algn="l"/>
                <a:tab pos="1688464" algn="l"/>
                <a:tab pos="2440305" algn="l"/>
                <a:tab pos="3540125" algn="l"/>
                <a:tab pos="4865370" algn="l"/>
                <a:tab pos="5523230" algn="l"/>
                <a:tab pos="6451600" algn="l"/>
                <a:tab pos="7310120" algn="l"/>
                <a:tab pos="7927975" algn="l"/>
                <a:tab pos="8634730" algn="l"/>
              </a:tabLst>
            </a:pP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адамдар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арасындағы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мүдделерінің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қақтығыстарын болдырмау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реттеу,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«Сыбайлас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іс-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туралы»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Заңға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әзірлен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ts val="1850"/>
              </a:lnSpc>
              <a:spcBef>
                <a:spcPts val="10"/>
              </a:spcBef>
              <a:tabLst>
                <a:tab pos="3646170" algn="l"/>
                <a:tab pos="4937760" algn="l"/>
                <a:tab pos="5946140" algn="l"/>
                <a:tab pos="8409940" algn="l"/>
              </a:tabLst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«Мүдделер</a:t>
            </a:r>
            <a:r>
              <a:rPr sz="1600" b="1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қақтығысын</a:t>
            </a:r>
            <a:r>
              <a:rPr sz="1600" b="1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болдырмау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	және</a:t>
            </a:r>
            <a:r>
              <a:rPr sz="1600" b="1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реттеу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жөніндегі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САЯСАТ»-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пен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реттеледі.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қауіптерін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барысында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мүдделер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қақтығысы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endParaRPr sz="1600">
              <a:latin typeface="Times New Roman"/>
              <a:cs typeface="Times New Roman"/>
            </a:endParaRPr>
          </a:p>
          <a:p>
            <a:pPr marL="368935">
              <a:lnSpc>
                <a:spcPts val="1739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ақпаратқа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тез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арада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әрекет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ету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мақсатында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бірнеше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іс-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шараларды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қолға</a:t>
            </a:r>
            <a:endParaRPr sz="1600">
              <a:latin typeface="Times New Roman"/>
              <a:cs typeface="Times New Roman"/>
            </a:endParaRPr>
          </a:p>
          <a:p>
            <a:pPr marL="12700" marR="5715" algn="just">
              <a:lnSpc>
                <a:spcPct val="96000"/>
              </a:lnSpc>
              <a:spcBef>
                <a:spcPts val="4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алдық,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тоқтала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кетсек,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ауруханада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8</a:t>
            </a:r>
            <a:r>
              <a:rPr sz="1600" b="1" u="sng" spc="2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(7122)</a:t>
            </a:r>
            <a:r>
              <a:rPr sz="1600" b="1" u="sng" spc="2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24-</a:t>
            </a:r>
            <a:r>
              <a:rPr sz="1600" b="1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22-</a:t>
            </a:r>
            <a:r>
              <a:rPr sz="1600" b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52</a:t>
            </a:r>
            <a:r>
              <a:rPr sz="1600" b="1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сенім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телефоны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арқылы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келіп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түскен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шағымдар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барлық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ақпараттар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журналға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тіркеледі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де,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әрбір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дәйек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қызметтік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тергеу,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сараптама,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талдау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жүргізіледі.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көрінісі,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да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мәселелер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директордың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жеке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қабылдауына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келіп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айтуға,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  <a:hlinkClick r:id="rId2"/>
              </a:rPr>
              <a:t>radyga@med.mail.kz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,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  <a:hlinkClick r:id="rId3"/>
              </a:rPr>
              <a:t>oft_hosp@mail.ru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веб-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сайты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арқылы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жолдау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мүмкіндігі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жасалған.</a:t>
            </a:r>
            <a:endParaRPr sz="1600">
              <a:latin typeface="Times New Roman"/>
              <a:cs typeface="Times New Roman"/>
            </a:endParaRPr>
          </a:p>
          <a:p>
            <a:pPr marL="372110">
              <a:lnSpc>
                <a:spcPts val="1860"/>
              </a:lnSpc>
              <a:spcBef>
                <a:spcPts val="770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ШЖҚ</a:t>
            </a:r>
            <a:r>
              <a:rPr sz="16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МКК</a:t>
            </a:r>
            <a:r>
              <a:rPr sz="16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</a:t>
            </a:r>
            <a:r>
              <a:rPr sz="1600" b="1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қарсы!!!</a:t>
            </a:r>
            <a:endParaRPr sz="1600">
              <a:latin typeface="Times New Roman"/>
              <a:cs typeface="Times New Roman"/>
            </a:endParaRPr>
          </a:p>
          <a:p>
            <a:pPr marL="12700" marR="8890" indent="359410">
              <a:lnSpc>
                <a:spcPts val="1850"/>
              </a:lnSpc>
              <a:spcBef>
                <a:spcPts val="60"/>
              </a:spcBef>
              <a:tabLst>
                <a:tab pos="709930" algn="l"/>
                <a:tab pos="1656714" algn="l"/>
                <a:tab pos="2717165" algn="l"/>
                <a:tab pos="3736975" algn="l"/>
                <a:tab pos="4672330" algn="l"/>
                <a:tab pos="5951220" algn="l"/>
                <a:tab pos="6737350" algn="l"/>
                <a:tab pos="7395209" algn="l"/>
              </a:tabLst>
            </a:pP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қызметкерлері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арасында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іс-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заңнама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талаптарын сақтау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түсіндірме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іс-шарасы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өткізіліп,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oculi.kz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ресми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интернет-ресурсында</a:t>
            </a:r>
            <a:endParaRPr sz="1600">
              <a:latin typeface="Times New Roman"/>
              <a:cs typeface="Times New Roman"/>
            </a:endParaRPr>
          </a:p>
          <a:p>
            <a:pPr marL="12700" marR="6350">
              <a:lnSpc>
                <a:spcPts val="1820"/>
              </a:lnSpc>
              <a:spcBef>
                <a:spcPts val="20"/>
              </a:spcBef>
              <a:tabLst>
                <a:tab pos="694182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«Сыбайлас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жемқорлықпен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күрес!»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айдарындары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ашылып,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хаттамалар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«Квазимемлекеттік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сектор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субъектілеріндегі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комплаенс-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қызметтер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ереже»,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«Корпоративтік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775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әдеп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мінез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құлық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кодексі»,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«Мүдделер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қақтығысын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болдырмау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реттеу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жөніндегі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САЯСАТ»,</a:t>
            </a:r>
            <a:endParaRPr sz="1600">
              <a:latin typeface="Times New Roman"/>
              <a:cs typeface="Times New Roman"/>
            </a:endParaRPr>
          </a:p>
          <a:p>
            <a:pPr marL="12700" marR="7620">
              <a:lnSpc>
                <a:spcPts val="1820"/>
              </a:lnSpc>
              <a:spcBef>
                <a:spcPts val="110"/>
              </a:spcBef>
              <a:tabLst>
                <a:tab pos="1111885" algn="l"/>
                <a:tab pos="2434590" algn="l"/>
                <a:tab pos="3089275" algn="l"/>
                <a:tab pos="4021454" algn="l"/>
                <a:tab pos="5008245" algn="l"/>
                <a:tab pos="6265545" algn="l"/>
                <a:tab pos="7645400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«Сыбайлас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іс-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жөніндегі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Нұсқаулық»,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«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САЯСАТ»,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құжаттар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орналастырылды.</a:t>
            </a:r>
            <a:endParaRPr sz="1600">
              <a:latin typeface="Times New Roman"/>
              <a:cs typeface="Times New Roman"/>
            </a:endParaRPr>
          </a:p>
          <a:p>
            <a:pPr marL="12700" marR="9525" indent="356235">
              <a:lnSpc>
                <a:spcPts val="1850"/>
              </a:lnSpc>
              <a:spcBef>
                <a:spcPts val="10"/>
              </a:spcBef>
              <a:tabLst>
                <a:tab pos="1557020" algn="l"/>
                <a:tab pos="2605405" algn="l"/>
                <a:tab pos="3763010" algn="l"/>
                <a:tab pos="5091430" algn="l"/>
                <a:tab pos="6210300" algn="l"/>
                <a:tab pos="7291705" algn="l"/>
                <a:tab pos="7980680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Кәсіпорын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қозғайтын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актілерде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Кәсіпорынның ұйымдастырушылық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көріністері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40"/>
              </a:spcBef>
            </a:pPr>
            <a:r>
              <a:rPr sz="2600" spc="-50" dirty="0">
                <a:latin typeface="Segoe UI Emoji"/>
                <a:cs typeface="Segoe UI Emoji"/>
              </a:rPr>
              <a:t>👇</a:t>
            </a:r>
            <a:endParaRPr sz="2600">
              <a:latin typeface="Segoe UI Emoji"/>
              <a:cs typeface="Segoe UI Emoji"/>
            </a:endParaRPr>
          </a:p>
          <a:p>
            <a:pPr marL="515620" marR="508000" indent="-8255" algn="ctr">
              <a:lnSpc>
                <a:spcPts val="2520"/>
              </a:lnSpc>
              <a:spcBef>
                <a:spcPts val="1190"/>
              </a:spcBef>
            </a:pPr>
            <a:r>
              <a:rPr sz="2200" b="1" spc="-30" dirty="0">
                <a:solidFill>
                  <a:srgbClr val="001F5F"/>
                </a:solidFill>
                <a:latin typeface="Times New Roman"/>
                <a:cs typeface="Times New Roman"/>
              </a:rPr>
              <a:t>Атырау</a:t>
            </a:r>
            <a:r>
              <a:rPr sz="2200" b="1" spc="-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2200" b="1" spc="-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2200" b="1" spc="-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ауруханасындағы</a:t>
            </a:r>
            <a:r>
              <a:rPr sz="2200" b="1" spc="-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комплаенс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офицердің</a:t>
            </a:r>
            <a:r>
              <a:rPr sz="22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22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22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жұмысы</a:t>
            </a:r>
            <a:r>
              <a:rPr sz="22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22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анықтамалық</a:t>
            </a:r>
            <a:r>
              <a:rPr sz="2200" b="1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ақпарат*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ts val="1820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1995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30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тамыздағы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Конституциясы;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«Сыбайлас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қарсы іс-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туралы»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2015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18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қарашадағы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410-V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Заңы;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328930"/>
            <a:ext cx="9281160" cy="7049134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algn="just">
              <a:lnSpc>
                <a:spcPct val="95800"/>
              </a:lnSpc>
              <a:spcBef>
                <a:spcPts val="18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20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тәуекелдеріне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жүргізудің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үлгілік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қағидаларын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бекіту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істері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іс-қимыл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агенттігі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Төрағасының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2016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19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қазандағы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12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бұйрығы,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осы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бұйрыққа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өзгерістер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енгізу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агенттігі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(Сыбайлас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қарсы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қызмет)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Төрағасының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2023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16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қаңтардағы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21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бұйрығымен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бекітілген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 тәуекелдеріне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жүргізудің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үлгілік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қағидалары,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іс-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агенттігі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(Сыбайлас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қызмет)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Төрағасының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2022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30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желтоқсандағы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488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бұйрығымен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бекітілген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тәуекелдеріне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әдістемелік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нұсқаулық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 және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ШЖҚ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КМК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(бұдан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әрі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Кәсіпорын)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директордың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м.а.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Д.Г.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Ескалиевтың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18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наурыз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65/1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бұйрығымен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бекітілген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ауруханасының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2025</a:t>
            </a:r>
            <a:r>
              <a:rPr sz="16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жылғы</a:t>
            </a:r>
            <a:r>
              <a:rPr sz="16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«Сыбайлас</a:t>
            </a:r>
            <a:r>
              <a:rPr sz="16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жемқорлыққа</a:t>
            </a:r>
            <a:r>
              <a:rPr sz="1600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қарсы</a:t>
            </a:r>
            <a:r>
              <a:rPr sz="1600" u="sng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іс-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қимыл</a:t>
            </a:r>
            <a:r>
              <a:rPr sz="1600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және</a:t>
            </a:r>
            <a:r>
              <a:rPr sz="1600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алдын</a:t>
            </a:r>
            <a:r>
              <a:rPr sz="1600" u="sng" spc="-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алу»</a:t>
            </a:r>
            <a:r>
              <a:rPr sz="1600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№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4</a:t>
            </a:r>
            <a:r>
              <a:rPr sz="1600" u="sng" spc="3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ҮББ</a:t>
            </a:r>
            <a:r>
              <a:rPr sz="1600" u="sng" spc="29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жүзеге</a:t>
            </a:r>
            <a:r>
              <a:rPr sz="1600" u="sng" spc="2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асырылуы</a:t>
            </a:r>
            <a:r>
              <a:rPr sz="1600" u="sng" spc="30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Жоспарына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09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сәуір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75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н/қ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бұйрығына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жұмыс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тобымен,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ағымдағы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жылдың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17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сәуірден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бастап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26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мамырды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қоса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алағанда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(бұдан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әрі -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СЖТІТ)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жүргізілді.</a:t>
            </a:r>
            <a:endParaRPr sz="1600">
              <a:latin typeface="Times New Roman"/>
              <a:cs typeface="Times New Roman"/>
            </a:endParaRPr>
          </a:p>
          <a:p>
            <a:pPr marL="368935" algn="just">
              <a:lnSpc>
                <a:spcPts val="1810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СЖТІТ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келесі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бағыттар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жүргізілді:</a:t>
            </a:r>
            <a:endParaRPr sz="1600">
              <a:latin typeface="Times New Roman"/>
              <a:cs typeface="Times New Roman"/>
            </a:endParaRPr>
          </a:p>
          <a:p>
            <a:pPr marL="469900" marR="11430" indent="-228600" algn="just">
              <a:lnSpc>
                <a:spcPts val="1820"/>
              </a:lnSpc>
              <a:spcBef>
                <a:spcPts val="11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1)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ауруханасының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қозғайтын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актілерде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(НҚА)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анықтау:</a:t>
            </a:r>
            <a:endParaRPr sz="1600">
              <a:latin typeface="Times New Roman"/>
              <a:cs typeface="Times New Roman"/>
            </a:endParaRPr>
          </a:p>
          <a:p>
            <a:pPr marL="469900" indent="-228600" algn="just">
              <a:lnSpc>
                <a:spcPts val="1775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50</a:t>
            </a:r>
            <a:r>
              <a:rPr sz="1600" u="sng" spc="2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керуеттік</a:t>
            </a:r>
            <a:r>
              <a:rPr sz="1600" u="sng" spc="2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офтальмология</a:t>
            </a:r>
            <a:r>
              <a:rPr sz="1600" u="sng" spc="2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(стационар)</a:t>
            </a:r>
            <a:r>
              <a:rPr sz="1600" u="sng" spc="204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бөлімінің,</a:t>
            </a:r>
            <a:r>
              <a:rPr sz="1600" u="sng" spc="2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күндізгі</a:t>
            </a:r>
            <a:r>
              <a:rPr sz="1600" u="sng" spc="2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стационар</a:t>
            </a:r>
            <a:r>
              <a:rPr sz="1600" u="sng" spc="2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(стационар</a:t>
            </a:r>
            <a:r>
              <a:rPr sz="1600" u="sng" spc="2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алмастырғыш),</a:t>
            </a:r>
            <a:endParaRPr sz="1600">
              <a:latin typeface="Times New Roman"/>
              <a:cs typeface="Times New Roman"/>
            </a:endParaRPr>
          </a:p>
          <a:p>
            <a:pPr marL="469900" marR="6350" algn="just">
              <a:lnSpc>
                <a:spcPct val="95900"/>
              </a:lnSpc>
              <a:spcBef>
                <a:spcPts val="45"/>
              </a:spcBef>
            </a:pP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консультативті</a:t>
            </a:r>
            <a:r>
              <a:rPr sz="1600" u="sng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–</a:t>
            </a:r>
            <a:r>
              <a:rPr sz="1600" u="sng" spc="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диагностикалық</a:t>
            </a:r>
            <a:r>
              <a:rPr sz="16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медициналық</a:t>
            </a:r>
            <a:r>
              <a:rPr sz="16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көмек</a:t>
            </a:r>
            <a:r>
              <a:rPr sz="1600" u="sng" spc="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(КДМК),</a:t>
            </a:r>
            <a:r>
              <a:rPr sz="1600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эксплуатация</a:t>
            </a:r>
            <a:r>
              <a:rPr sz="1600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бөлімшенің</a:t>
            </a:r>
            <a:r>
              <a:rPr sz="1600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қызметін,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тағам</a:t>
            </a:r>
            <a:r>
              <a:rPr sz="1600" u="sng" spc="-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ұйымдастыру</a:t>
            </a:r>
            <a:r>
              <a:rPr sz="1600" u="sng" spc="-7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қызметін,</a:t>
            </a:r>
            <a:r>
              <a:rPr sz="1600" u="sng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жалпы</a:t>
            </a:r>
            <a:r>
              <a:rPr sz="1600" u="sng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клиникалық</a:t>
            </a:r>
            <a:r>
              <a:rPr sz="1600" u="sng" spc="-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персонал</a:t>
            </a:r>
            <a:r>
              <a:rPr sz="1600" u="sng" spc="-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және</a:t>
            </a:r>
            <a:r>
              <a:rPr sz="1600" u="sng" spc="-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зертхана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қозғайтын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НҚА-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 жемқорлық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құқық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бұзушылықтар жасауға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ықпал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ететін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дискрециялық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өкілеттіктер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мен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нормалар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айқындалады.</a:t>
            </a:r>
            <a:endParaRPr sz="1600">
              <a:latin typeface="Times New Roman"/>
              <a:cs typeface="Times New Roman"/>
            </a:endParaRPr>
          </a:p>
          <a:p>
            <a:pPr marL="469900" marR="5080" indent="-228600" algn="just">
              <a:lnSpc>
                <a:spcPts val="1850"/>
              </a:lnSpc>
              <a:spcBef>
                <a:spcPts val="2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2)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ауруханасының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ұйымдастырушылық-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басқарушылық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тәуекелдерін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анықтау:</a:t>
            </a:r>
            <a:endParaRPr sz="1600">
              <a:latin typeface="Times New Roman"/>
              <a:cs typeface="Times New Roman"/>
            </a:endParaRPr>
          </a:p>
          <a:p>
            <a:pPr marL="469900" marR="13335" indent="-228600" algn="just">
              <a:lnSpc>
                <a:spcPts val="1820"/>
              </a:lnSpc>
              <a:spcBef>
                <a:spcPts val="25"/>
              </a:spcBef>
              <a:buChar char="-"/>
              <a:tabLst>
                <a:tab pos="469900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басқарушылық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персонал,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тәуекелдеріне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шалдыққан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лауазымдарды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айқындау;</a:t>
            </a:r>
            <a:endParaRPr sz="1600">
              <a:latin typeface="Times New Roman"/>
              <a:cs typeface="Times New Roman"/>
            </a:endParaRPr>
          </a:p>
          <a:p>
            <a:pPr marL="469265" indent="-227965">
              <a:lnSpc>
                <a:spcPts val="1775"/>
              </a:lnSpc>
              <a:buChar char="-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мүдделер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қақтығысын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реттеу;</a:t>
            </a:r>
            <a:endParaRPr sz="1600">
              <a:latin typeface="Times New Roman"/>
              <a:cs typeface="Times New Roman"/>
            </a:endParaRPr>
          </a:p>
          <a:p>
            <a:pPr marL="469265" indent="-227965">
              <a:lnSpc>
                <a:spcPts val="1835"/>
              </a:lnSpc>
              <a:buChar char="-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қызметтер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көрсету;</a:t>
            </a:r>
            <a:endParaRPr sz="1600">
              <a:latin typeface="Times New Roman"/>
              <a:cs typeface="Times New Roman"/>
            </a:endParaRPr>
          </a:p>
          <a:p>
            <a:pPr marL="469265" indent="-227965">
              <a:lnSpc>
                <a:spcPts val="1835"/>
              </a:lnSpc>
              <a:buChar char="-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рұқсат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беру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функцияларын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іске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асыру;</a:t>
            </a:r>
            <a:endParaRPr sz="1600">
              <a:latin typeface="Times New Roman"/>
              <a:cs typeface="Times New Roman"/>
            </a:endParaRPr>
          </a:p>
          <a:p>
            <a:pPr marL="469265" indent="-227965">
              <a:lnSpc>
                <a:spcPts val="1885"/>
              </a:lnSpc>
              <a:buChar char="-"/>
              <a:tabLst>
                <a:tab pos="469265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бақылау-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тексеру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функцияларын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іске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асыру;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328930"/>
            <a:ext cx="9280525" cy="69634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265" indent="-227965">
              <a:lnSpc>
                <a:spcPts val="1870"/>
              </a:lnSpc>
              <a:spcBef>
                <a:spcPts val="105"/>
              </a:spcBef>
              <a:buChar char="-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бюджет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қаржы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қаражатын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игеру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бөлу;</a:t>
            </a:r>
            <a:endParaRPr sz="1600">
              <a:latin typeface="Times New Roman"/>
              <a:cs typeface="Times New Roman"/>
            </a:endParaRPr>
          </a:p>
          <a:p>
            <a:pPr marL="469265" indent="-227965">
              <a:lnSpc>
                <a:spcPts val="1835"/>
              </a:lnSpc>
              <a:buChar char="-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жеке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заңды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тұлғалармен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шарттар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жасасу;</a:t>
            </a:r>
            <a:endParaRPr sz="1600">
              <a:latin typeface="Times New Roman"/>
              <a:cs typeface="Times New Roman"/>
            </a:endParaRPr>
          </a:p>
          <a:p>
            <a:pPr marL="469265" indent="-227965">
              <a:lnSpc>
                <a:spcPts val="1850"/>
              </a:lnSpc>
              <a:buChar char="-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ақпараттық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жүйелерді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әзірлеу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пайдалану;</a:t>
            </a:r>
            <a:endParaRPr sz="1600">
              <a:latin typeface="Times New Roman"/>
              <a:cs typeface="Times New Roman"/>
            </a:endParaRPr>
          </a:p>
          <a:p>
            <a:pPr marL="469265" indent="-227965">
              <a:lnSpc>
                <a:spcPts val="1839"/>
              </a:lnSpc>
              <a:buChar char="-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алу;</a:t>
            </a:r>
            <a:endParaRPr sz="1600">
              <a:latin typeface="Times New Roman"/>
              <a:cs typeface="Times New Roman"/>
            </a:endParaRPr>
          </a:p>
          <a:p>
            <a:pPr marL="368935" marR="4017645" indent="-128270">
              <a:lnSpc>
                <a:spcPts val="1850"/>
              </a:lnSpc>
              <a:spcBef>
                <a:spcPts val="75"/>
              </a:spcBef>
              <a:buChar char="-"/>
              <a:tabLst>
                <a:tab pos="368935" algn="l"/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ӘБП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қызметінен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туындайтын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мәселелер.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СЖТІТ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келесі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принциптер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жүзеге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асырылады:</a:t>
            </a:r>
            <a:endParaRPr sz="1600">
              <a:latin typeface="Times New Roman"/>
              <a:cs typeface="Times New Roman"/>
            </a:endParaRPr>
          </a:p>
          <a:p>
            <a:pPr marL="233045" indent="-220345">
              <a:lnSpc>
                <a:spcPts val="1760"/>
              </a:lnSpc>
              <a:buAutoNum type="arabicParenR"/>
              <a:tabLst>
                <a:tab pos="233045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объективтілік;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2)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сенімділік;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3)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ашықтық;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4)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жан-жақтылық.</a:t>
            </a:r>
            <a:endParaRPr sz="1600">
              <a:latin typeface="Times New Roman"/>
              <a:cs typeface="Times New Roman"/>
            </a:endParaRPr>
          </a:p>
          <a:p>
            <a:pPr marL="368935" algn="just">
              <a:lnSpc>
                <a:spcPts val="1885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СЖТІТ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кезінде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пайдаланылды:</a:t>
            </a:r>
            <a:endParaRPr sz="1600">
              <a:latin typeface="Times New Roman"/>
              <a:cs typeface="Times New Roman"/>
            </a:endParaRPr>
          </a:p>
          <a:p>
            <a:pPr marL="12700" marR="5080" indent="356235" algn="just">
              <a:lnSpc>
                <a:spcPct val="95900"/>
              </a:lnSpc>
              <a:spcBef>
                <a:spcPts val="12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ШЖҚ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КМК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«Халық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денсаулығы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денсаулық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жүйесі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туралы»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2020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7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шілдедегі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360-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VI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Кодексі,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"Мемлекеттік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мүлік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туралы",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"Мемлекеттік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туралы",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«Қазақстан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рәсімдік-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процестік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кодексі»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2020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29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маусымдағы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350- VI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Кодексі,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"Сыбайлас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іс-қимыл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туралы"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Заңдарын,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"Салық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бюджетке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төленетін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да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міндетті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төлемдер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туралы"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Кодексін,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Кодексін,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Азаматтық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Кодексін,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Республикасында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офтальмологиялық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 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көмек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 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көрсетуді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 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ұйымдастыру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 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стандартын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 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бекіту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  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туралы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Денсаулық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министрінің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2023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29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қарашадағы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168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және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актілерін,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сондай-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ақ,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«Атырау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ауруханасы»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Жарғысын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Ұжымдық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шартты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басшылыққа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алады.</a:t>
            </a:r>
            <a:endParaRPr sz="1600">
              <a:latin typeface="Times New Roman"/>
              <a:cs typeface="Times New Roman"/>
            </a:endParaRPr>
          </a:p>
          <a:p>
            <a:pPr marL="469900" marR="10160" lvl="1" indent="-228600" algn="just">
              <a:lnSpc>
                <a:spcPts val="1850"/>
              </a:lnSpc>
              <a:spcBef>
                <a:spcPts val="25"/>
              </a:spcBef>
              <a:buAutoNum type="arabicPeriod"/>
              <a:tabLst>
                <a:tab pos="46990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ауруханасының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қозғайтын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актілерде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(НҚА)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анықтау:</a:t>
            </a:r>
            <a:endParaRPr sz="1600">
              <a:latin typeface="Times New Roman"/>
              <a:cs typeface="Times New Roman"/>
            </a:endParaRPr>
          </a:p>
          <a:p>
            <a:pPr marL="172720" indent="-160020" algn="just">
              <a:lnSpc>
                <a:spcPts val="1800"/>
              </a:lnSpc>
              <a:buChar char="*"/>
              <a:tabLst>
                <a:tab pos="172720" algn="l"/>
              </a:tabLst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50</a:t>
            </a:r>
            <a:r>
              <a:rPr sz="1600" b="1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керуеттік</a:t>
            </a:r>
            <a:r>
              <a:rPr sz="1600" b="1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b="1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(стационар)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бөлімі:</a:t>
            </a:r>
            <a:r>
              <a:rPr sz="1600" b="1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аудит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сараптамашының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endParaRPr sz="16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3400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тәулікбойғы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стационар</a:t>
            </a:r>
            <a:r>
              <a:rPr sz="16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жұмысының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есебі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ұсынылды.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ауруханада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стационарда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жалпы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саны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435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емделді,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соның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ішінде,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қаңтар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r>
              <a:rPr sz="1600" spc="3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124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науқас,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r>
              <a:rPr sz="1600" spc="3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160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науқас,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r>
              <a:rPr sz="1600" spc="3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151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науқас.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Стационар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бөлімінде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endParaRPr sz="1600">
              <a:latin typeface="Times New Roman"/>
              <a:cs typeface="Times New Roman"/>
            </a:endParaRPr>
          </a:p>
          <a:p>
            <a:pPr marL="12700" marR="10160" indent="172085" algn="just">
              <a:lnSpc>
                <a:spcPct val="103200"/>
              </a:lnSpc>
              <a:spcBef>
                <a:spcPts val="10"/>
              </a:spcBef>
              <a:buChar char="*"/>
              <a:tabLst>
                <a:tab pos="184785" algn="l"/>
              </a:tabLst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Күндізгі</a:t>
            </a:r>
            <a:r>
              <a:rPr sz="1600" b="1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стационар</a:t>
            </a:r>
            <a:r>
              <a:rPr sz="1600" b="1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(стационар</a:t>
            </a:r>
            <a:r>
              <a:rPr sz="1600" b="1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алмастырғыш):</a:t>
            </a:r>
            <a:r>
              <a:rPr sz="1600" b="1" spc="1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аудит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сараптамашының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2025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күндізгі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стационар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(стационар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алмастырғыш)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жұмысының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ұсынылды.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ауруханада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күндізгі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стационарда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(стационар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328930"/>
            <a:ext cx="9282430" cy="7009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алмастырғыш)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жалпы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саны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291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емделді,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соның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ішінде,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қаңтар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90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науқас,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endParaRPr sz="16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3699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94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107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науқас.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Күндізгі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стационар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(стационар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алмастырғыш)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бөлімінде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endParaRPr sz="1600">
              <a:latin typeface="Times New Roman"/>
              <a:cs typeface="Times New Roman"/>
            </a:endParaRPr>
          </a:p>
          <a:p>
            <a:pPr marL="12700" marR="8255" indent="145415" algn="just">
              <a:lnSpc>
                <a:spcPts val="1989"/>
              </a:lnSpc>
              <a:spcBef>
                <a:spcPts val="60"/>
              </a:spcBef>
              <a:buFont typeface="Times New Roman"/>
              <a:buChar char="*"/>
              <a:tabLst>
                <a:tab pos="158115" algn="l"/>
              </a:tabLst>
            </a:pP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Консультативті</a:t>
            </a:r>
            <a:r>
              <a:rPr sz="1600" b="1" spc="-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диагностикалық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көмек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(КДМК)</a:t>
            </a:r>
            <a:r>
              <a:rPr sz="1600" b="1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бөлімі: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аудит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 сараптамашының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spc="-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КДМК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жұмысының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endParaRPr sz="1600">
              <a:latin typeface="Times New Roman"/>
              <a:cs typeface="Times New Roman"/>
            </a:endParaRPr>
          </a:p>
          <a:p>
            <a:pPr marL="12700" marR="8255" algn="just">
              <a:lnSpc>
                <a:spcPts val="1970"/>
              </a:lnSpc>
              <a:spcBef>
                <a:spcPts val="2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ұсынылды.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КДМК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бөлімінде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жалпы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саны</a:t>
            </a:r>
            <a:r>
              <a:rPr sz="1600" spc="3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5399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науқас,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3834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науқас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ересектер,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1565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балалар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емделді,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соның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ішінде,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қаңтар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айында: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1418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ересектер,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614</a:t>
            </a:r>
            <a:endParaRPr sz="1600">
              <a:latin typeface="Times New Roman"/>
              <a:cs typeface="Times New Roman"/>
            </a:endParaRPr>
          </a:p>
          <a:p>
            <a:pPr marL="12700" marR="11430" algn="just">
              <a:lnSpc>
                <a:spcPts val="1989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балалар,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айында: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1472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ересектер,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451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балалар,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айында: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944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науқас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ересектер,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500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науқас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балалар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қабылдауында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болған.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аудит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endParaRPr sz="1600">
              <a:latin typeface="Times New Roman"/>
              <a:cs typeface="Times New Roman"/>
            </a:endParaRPr>
          </a:p>
          <a:p>
            <a:pPr marL="12700" marR="10160" algn="just">
              <a:lnSpc>
                <a:spcPts val="1970"/>
              </a:lnSpc>
              <a:spcBef>
                <a:spcPts val="2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сараптамашының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жұмысының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азаматтардан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барлығы: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12</a:t>
            </a:r>
            <a:r>
              <a:rPr sz="16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–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шағым-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арыз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6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алғыс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түсті.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i="1" spc="-10" dirty="0">
                <a:solidFill>
                  <a:srgbClr val="001F5F"/>
                </a:solidFill>
                <a:latin typeface="Times New Roman"/>
                <a:cs typeface="Times New Roman"/>
              </a:rPr>
              <a:t>e-</a:t>
            </a:r>
            <a:r>
              <a:rPr sz="1600" b="1" i="1" dirty="0">
                <a:solidFill>
                  <a:srgbClr val="001F5F"/>
                </a:solidFill>
                <a:latin typeface="Times New Roman"/>
                <a:cs typeface="Times New Roman"/>
              </a:rPr>
              <a:t>Otinish</a:t>
            </a:r>
            <a:r>
              <a:rPr sz="1600" b="1" i="1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сайтына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арыз,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ұсыныс,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шағым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түсті,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989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тіркелді,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жауап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берілді.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Мазмұнына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қарай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арыз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шағымынң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1-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уі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емдеу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диагностика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жұмыстың сапасына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қарай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байланысты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болса,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3-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уі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ұсыныс.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Пациенттерді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қолдау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телефонына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8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шағым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түсті,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ts val="1920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уақытында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қаралып,</a:t>
            </a:r>
            <a:r>
              <a:rPr sz="16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жауап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берілді,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негізсіз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деп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танылды.</a:t>
            </a:r>
            <a:endParaRPr sz="1600">
              <a:latin typeface="Times New Roman"/>
              <a:cs typeface="Times New Roman"/>
            </a:endParaRPr>
          </a:p>
          <a:p>
            <a:pPr marL="12700" marR="11430" algn="just">
              <a:lnSpc>
                <a:spcPts val="1989"/>
              </a:lnSpc>
              <a:spcBef>
                <a:spcPts val="5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КДМК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бөлімінде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этика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мен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деонтологиялық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қарым</a:t>
            </a:r>
            <a:r>
              <a:rPr sz="1600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қатынастардың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бұзылуы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болған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r>
              <a:rPr sz="1600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Әр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бөлімшелерде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этика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деонтология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жөнінде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семинарлар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өтті.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тәртібін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бұзу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жөніндегі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тексеріс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жүргізуге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қажеттілік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болмады.</a:t>
            </a:r>
            <a:endParaRPr sz="1600">
              <a:latin typeface="Times New Roman"/>
              <a:cs typeface="Times New Roman"/>
            </a:endParaRPr>
          </a:p>
          <a:p>
            <a:pPr marL="460375">
              <a:lnSpc>
                <a:spcPct val="100000"/>
              </a:lnSpc>
              <a:spcBef>
                <a:spcPts val="25"/>
              </a:spcBef>
            </a:pPr>
            <a:r>
              <a:rPr sz="16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Ұсынымдар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 marL="12700" marR="8890" algn="just">
              <a:lnSpc>
                <a:spcPct val="95900"/>
              </a:lnSpc>
              <a:spcBef>
                <a:spcPts val="10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Ауруханада</a:t>
            </a:r>
            <a:r>
              <a:rPr sz="1600" spc="280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пациенттерге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көмек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көрсетуге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байланысты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болған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әрбір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инциденттерді,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қызметіндегі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жағымсыз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өзгерістерге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әкелген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әкелуі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мүмкін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кез</a:t>
            </a:r>
            <a:r>
              <a:rPr sz="1600" spc="4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келген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жағымсыз</a:t>
            </a:r>
            <a:r>
              <a:rPr sz="1600" spc="4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оқиғаны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аудит</a:t>
            </a:r>
            <a:r>
              <a:rPr sz="1600" spc="4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сараптамашыға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хабарлап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мәліметтер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беріп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отыру.</a:t>
            </a:r>
            <a:endParaRPr sz="1600">
              <a:latin typeface="Times New Roman"/>
              <a:cs typeface="Times New Roman"/>
            </a:endParaRPr>
          </a:p>
          <a:p>
            <a:pPr marL="164465" indent="-151765" algn="just">
              <a:lnSpc>
                <a:spcPts val="1875"/>
              </a:lnSpc>
              <a:buChar char="*"/>
              <a:tabLst>
                <a:tab pos="164465" algn="l"/>
              </a:tabLst>
            </a:pP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Эксплуатация</a:t>
            </a:r>
            <a:r>
              <a:rPr sz="16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бөлімшесінің</a:t>
            </a:r>
            <a:r>
              <a:rPr sz="16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қызметі.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Шаруашылық</a:t>
            </a:r>
            <a:r>
              <a:rPr sz="16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бөлімі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меңгерушінің</a:t>
            </a:r>
            <a:r>
              <a:rPr sz="1600" b="1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жұмысындағы</a:t>
            </a:r>
            <a:r>
              <a:rPr sz="1600" b="1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75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b="1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1600" b="1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анықтау.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2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Шаруашылық</a:t>
            </a:r>
            <a:r>
              <a:rPr sz="1600" spc="3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бөлімі</a:t>
            </a:r>
            <a:r>
              <a:rPr sz="1600" spc="3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меңгерушінің</a:t>
            </a:r>
            <a:r>
              <a:rPr sz="1600" spc="3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3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3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3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3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3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r>
              <a:rPr sz="1600" spc="3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3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жасау</a:t>
            </a:r>
            <a:endParaRPr sz="1600">
              <a:latin typeface="Times New Roman"/>
              <a:cs typeface="Times New Roman"/>
            </a:endParaRPr>
          </a:p>
          <a:p>
            <a:pPr marL="12700" marR="19050" algn="just">
              <a:lnSpc>
                <a:spcPct val="103800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(жоспар)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ұсынылды.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Берілген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порталы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арқылы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келісім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шарт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негізінде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жасалынған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жұмыстар: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7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жылу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беру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қазандарын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тексеру;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328930"/>
            <a:ext cx="9279890" cy="6829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1445" indent="-118745">
              <a:lnSpc>
                <a:spcPct val="100000"/>
              </a:lnSpc>
              <a:spcBef>
                <a:spcPts val="105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өрт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қауіпсіздігін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тексеру;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5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бейне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бақылау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камераларын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қадағалап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тексеру;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0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генератор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қозғалтқыштарын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тексеру;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50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трансформатор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ток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жүйесін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тексеру;</a:t>
            </a:r>
            <a:endParaRPr sz="1600">
              <a:latin typeface="Times New Roman"/>
              <a:cs typeface="Times New Roman"/>
            </a:endParaRPr>
          </a:p>
          <a:p>
            <a:pPr marL="12700" marR="7620" indent="194945" algn="just">
              <a:lnSpc>
                <a:spcPct val="103200"/>
              </a:lnSpc>
              <a:spcBef>
                <a:spcPts val="10"/>
              </a:spcBef>
              <a:buChar char="-"/>
              <a:tabLst>
                <a:tab pos="2076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шаруашылық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жұмыстарды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қадағалау,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ішінде,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ғимаратының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құрылыс,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жабдықтау,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600" spc="4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жұмысқа</a:t>
            </a:r>
            <a:r>
              <a:rPr sz="1600" spc="4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жарамдылығын</a:t>
            </a:r>
            <a:r>
              <a:rPr sz="1600" spc="4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4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тиісті</a:t>
            </a:r>
            <a:r>
              <a:rPr sz="1600" spc="4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жағдайын</a:t>
            </a:r>
            <a:r>
              <a:rPr sz="1600" spc="43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шаралары,</a:t>
            </a:r>
            <a:r>
              <a:rPr sz="1600" spc="4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техникалық</a:t>
            </a:r>
            <a:r>
              <a:rPr sz="1600" spc="4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жөндеу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жұмыстары.</a:t>
            </a:r>
            <a:endParaRPr sz="1600">
              <a:latin typeface="Times New Roman"/>
              <a:cs typeface="Times New Roman"/>
            </a:endParaRPr>
          </a:p>
          <a:p>
            <a:pPr marL="12700" marR="5080" indent="139700" algn="just">
              <a:lnSpc>
                <a:spcPct val="103400"/>
              </a:lnSpc>
              <a:spcBef>
                <a:spcPts val="10"/>
              </a:spcBef>
              <a:buChar char="-"/>
              <a:tabLst>
                <a:tab pos="15240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тұрмыстық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заттарды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есепке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жіберу,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ішінде,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қаңтар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7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288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488,42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теңге,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ақпан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7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084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529,32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теңге,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6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974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665,33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теңге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көлемінде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аурханаға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сатып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порталы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арқылы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келісім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шарт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негізінде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қажетті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заттар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алынды.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Шаруашылық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бөлімі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меңгеруші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*</a:t>
            </a:r>
            <a:r>
              <a:rPr sz="16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Қоймашы</a:t>
            </a:r>
            <a:r>
              <a:rPr sz="16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жұмысындағы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b="1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16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Қоймашының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бойынша: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0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тағам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тауарларын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қабылдау;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50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жарамдылық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мерзімін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тексеру,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тағамға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берілген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сертификаттарды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қарау;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0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тағамдарға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тапсырыс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беру,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келген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тағамдарды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топтарға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бөліп,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қалыпты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температурада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сақтау;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5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ас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мәзірімен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аспазшыларға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тағамдарды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қолданысқа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жіберу;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5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қойма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құжаттамасын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Қоймашы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*</a:t>
            </a:r>
            <a:r>
              <a:rPr sz="1600" b="1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Фармацевт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жұмысындағы</a:t>
            </a:r>
            <a:r>
              <a:rPr sz="16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b="1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1600" b="1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Фрмацевт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маманының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бойынша:</a:t>
            </a:r>
            <a:endParaRPr sz="1600">
              <a:latin typeface="Times New Roman"/>
              <a:cs typeface="Times New Roman"/>
            </a:endParaRPr>
          </a:p>
          <a:p>
            <a:pPr marL="12700" marR="11430" indent="142875" algn="just">
              <a:lnSpc>
                <a:spcPts val="1989"/>
              </a:lnSpc>
              <a:spcBef>
                <a:spcPts val="55"/>
              </a:spcBef>
              <a:buChar char="-"/>
              <a:tabLst>
                <a:tab pos="15557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Ауруханаға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келіп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түскен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дәрілік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заттар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бұйымдарды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қабылдау,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1С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бағдарламасына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тіркеу,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шарттарына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олардың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қауіпсіздігіне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қойылатын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талаптарға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байланысты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сақтау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топтарына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бөліп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орналастыру;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бөлімшелеріне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қолданысқа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беру;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50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дәрілік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заттар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бұйымдардың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жарамдылық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мерзімін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бақылау,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қадағалау;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0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есепке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алу-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беру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құжаттамаларын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1344" y="359613"/>
            <a:ext cx="9290050" cy="753745"/>
          </a:xfrm>
          <a:prstGeom prst="rect">
            <a:avLst/>
          </a:prstGeom>
          <a:solidFill>
            <a:srgbClr val="F8F8F9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3155"/>
              </a:lnSpc>
            </a:pPr>
            <a:r>
              <a:rPr sz="2800" b="1" dirty="0">
                <a:latin typeface="Times New Roman"/>
                <a:cs typeface="Times New Roman"/>
              </a:rPr>
              <a:t>«Сыбайлас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жемқорлық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–</a:t>
            </a:r>
            <a:r>
              <a:rPr sz="2800" b="1" spc="-3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қоғамның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қатерлі</a:t>
            </a:r>
            <a:r>
              <a:rPr sz="2800" b="1" spc="-4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ісігі»</a:t>
            </a:r>
            <a:endParaRPr sz="2800">
              <a:latin typeface="Times New Roman"/>
              <a:cs typeface="Times New Roman"/>
            </a:endParaRPr>
          </a:p>
          <a:p>
            <a:pPr marL="5033010">
              <a:lnSpc>
                <a:spcPct val="100000"/>
              </a:lnSpc>
              <a:spcBef>
                <a:spcPts val="1040"/>
              </a:spcBef>
            </a:pPr>
            <a:r>
              <a:rPr sz="1400" i="1" dirty="0">
                <a:solidFill>
                  <a:srgbClr val="1F1F1F"/>
                </a:solidFill>
                <a:latin typeface="Times New Roman"/>
                <a:cs typeface="Times New Roman"/>
              </a:rPr>
              <a:t>Джеймс</a:t>
            </a:r>
            <a:r>
              <a:rPr sz="1400" i="1" spc="-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400" i="1" spc="-10" dirty="0">
                <a:solidFill>
                  <a:srgbClr val="1F1F1F"/>
                </a:solidFill>
                <a:latin typeface="Times New Roman"/>
                <a:cs typeface="Times New Roman"/>
              </a:rPr>
              <a:t>Вулфенсон,</a:t>
            </a:r>
            <a:r>
              <a:rPr sz="1400" i="1" spc="-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400" i="1" dirty="0">
                <a:solidFill>
                  <a:srgbClr val="1F1F1F"/>
                </a:solidFill>
                <a:latin typeface="Times New Roman"/>
                <a:cs typeface="Times New Roman"/>
              </a:rPr>
              <a:t>Дүниежүзілік</a:t>
            </a:r>
            <a:r>
              <a:rPr sz="1400" i="1" spc="-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400" i="1" dirty="0">
                <a:solidFill>
                  <a:srgbClr val="1F1F1F"/>
                </a:solidFill>
                <a:latin typeface="Times New Roman"/>
                <a:cs typeface="Times New Roman"/>
              </a:rPr>
              <a:t>Банк</a:t>
            </a:r>
            <a:r>
              <a:rPr sz="1400" i="1" spc="-3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400" i="1" dirty="0">
                <a:solidFill>
                  <a:srgbClr val="1F1F1F"/>
                </a:solidFill>
                <a:latin typeface="Times New Roman"/>
                <a:cs typeface="Times New Roman"/>
              </a:rPr>
              <a:t>басшысы,</a:t>
            </a:r>
            <a:r>
              <a:rPr sz="1400" i="1" spc="-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400" i="1" spc="-20" dirty="0">
                <a:solidFill>
                  <a:srgbClr val="1F1F1F"/>
                </a:solidFill>
                <a:latin typeface="Times New Roman"/>
                <a:cs typeface="Times New Roman"/>
              </a:rPr>
              <a:t>1996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5532" y="1664589"/>
            <a:ext cx="9045575" cy="4333879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41300" marR="7620" indent="-228600" algn="just">
              <a:lnSpc>
                <a:spcPts val="3000"/>
              </a:lnSpc>
              <a:spcBef>
                <a:spcPts val="290"/>
              </a:spcBef>
              <a:buFont typeface="Symbol"/>
              <a:buChar char="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Сыбайлас</a:t>
            </a:r>
            <a:r>
              <a:rPr sz="2600" spc="27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жемқорлық</a:t>
            </a:r>
            <a:r>
              <a:rPr sz="2600" spc="28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-</a:t>
            </a:r>
            <a:r>
              <a:rPr sz="2600" spc="27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сеніп</a:t>
            </a:r>
            <a:r>
              <a:rPr sz="2600" spc="28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тапсырылған</a:t>
            </a:r>
            <a:r>
              <a:rPr sz="2600" spc="2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билікті</a:t>
            </a:r>
            <a:r>
              <a:rPr sz="2600" spc="26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мемлекет </a:t>
            </a:r>
            <a:r>
              <a:rPr sz="2600" dirty="0">
                <a:latin typeface="Times New Roman"/>
                <a:cs typeface="Times New Roman"/>
              </a:rPr>
              <a:t>мүддесіне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қарсы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жеке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пайда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үшін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теріс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пайдалану</a:t>
            </a:r>
            <a:endParaRPr sz="2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  <a:buFont typeface="Symbol"/>
              <a:buChar char=""/>
            </a:pPr>
            <a:endParaRPr sz="2600" dirty="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95800"/>
              </a:lnSpc>
              <a:spcBef>
                <a:spcPts val="5"/>
              </a:spcBef>
              <a:buClr>
                <a:srgbClr val="000000"/>
              </a:buClr>
              <a:buFont typeface="Symbol"/>
              <a:buChar char=""/>
              <a:tabLst>
                <a:tab pos="241300" algn="l"/>
              </a:tabLst>
            </a:pP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Сыбайлас</a:t>
            </a:r>
            <a:r>
              <a:rPr sz="2600" spc="385" dirty="0">
                <a:solidFill>
                  <a:srgbClr val="1F1F1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жемқорлық,</a:t>
            </a:r>
            <a:r>
              <a:rPr sz="2600" spc="385" dirty="0">
                <a:solidFill>
                  <a:srgbClr val="1F1F1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құлдырау,</a:t>
            </a:r>
            <a:r>
              <a:rPr sz="2600" spc="385" dirty="0">
                <a:solidFill>
                  <a:srgbClr val="1F1F1F"/>
                </a:solidFill>
                <a:latin typeface="Times New Roman"/>
                <a:cs typeface="Times New Roman"/>
              </a:rPr>
              <a:t>  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парақорлық,</a:t>
            </a:r>
            <a:r>
              <a:rPr sz="2600" spc="385" dirty="0">
                <a:solidFill>
                  <a:srgbClr val="1F1F1F"/>
                </a:solidFill>
                <a:latin typeface="Times New Roman"/>
                <a:cs typeface="Times New Roman"/>
              </a:rPr>
              <a:t>   </a:t>
            </a:r>
            <a:r>
              <a:rPr sz="2600" spc="-10" dirty="0">
                <a:solidFill>
                  <a:srgbClr val="1F1F1F"/>
                </a:solidFill>
                <a:latin typeface="Times New Roman"/>
                <a:cs typeface="Times New Roman"/>
              </a:rPr>
              <a:t>арбау,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бұрмалау,</a:t>
            </a:r>
            <a:r>
              <a:rPr sz="2600" spc="55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істерді</a:t>
            </a:r>
            <a:r>
              <a:rPr sz="2600" spc="55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бұзу,</a:t>
            </a:r>
            <a:r>
              <a:rPr sz="2600" spc="5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бұзылуға,</a:t>
            </a:r>
            <a:r>
              <a:rPr sz="2600" spc="5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2600" dirty="0" err="1">
                <a:solidFill>
                  <a:srgbClr val="1F1F1F"/>
                </a:solidFill>
                <a:latin typeface="Times New Roman"/>
                <a:cs typeface="Times New Roman"/>
              </a:rPr>
              <a:t>бұрмалауға</a:t>
            </a:r>
            <a:r>
              <a:rPr sz="2600" spc="-10" dirty="0">
                <a:solidFill>
                  <a:srgbClr val="1F1F1F"/>
                </a:solidFill>
                <a:latin typeface="Times New Roman"/>
                <a:cs typeface="Times New Roman"/>
              </a:rPr>
              <a:t>,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қорлауға,</a:t>
            </a:r>
            <a:r>
              <a:rPr sz="2600" spc="-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1F1F1F"/>
                </a:solidFill>
                <a:latin typeface="Times New Roman"/>
                <a:cs typeface="Times New Roman"/>
              </a:rPr>
              <a:t>қадір-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қасиетін</a:t>
            </a:r>
            <a:r>
              <a:rPr sz="2600" spc="-6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қорлауға</a:t>
            </a:r>
            <a:r>
              <a:rPr sz="2600" spc="-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1F1F1F"/>
                </a:solidFill>
                <a:latin typeface="Times New Roman"/>
                <a:cs typeface="Times New Roman"/>
              </a:rPr>
              <a:t>жатады</a:t>
            </a:r>
            <a:endParaRPr sz="2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  <a:buFont typeface="Symbol"/>
              <a:buChar char=""/>
            </a:pPr>
            <a:endParaRPr sz="2600" dirty="0">
              <a:latin typeface="Times New Roman"/>
              <a:cs typeface="Times New Roman"/>
            </a:endParaRPr>
          </a:p>
          <a:p>
            <a:pPr marL="241300" marR="6985" indent="-228600" algn="just">
              <a:lnSpc>
                <a:spcPct val="95900"/>
              </a:lnSpc>
              <a:buClr>
                <a:srgbClr val="000000"/>
              </a:buClr>
              <a:buFont typeface="Symbol"/>
              <a:buChar char=""/>
              <a:tabLst>
                <a:tab pos="241300" algn="l"/>
              </a:tabLst>
            </a:pP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Рим</a:t>
            </a:r>
            <a:r>
              <a:rPr sz="2600" spc="47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құқығында</a:t>
            </a:r>
            <a:r>
              <a:rPr sz="2600" spc="50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«corrumpire»</a:t>
            </a:r>
            <a:r>
              <a:rPr sz="2600" spc="459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сөзі</a:t>
            </a:r>
            <a:r>
              <a:rPr sz="2600" spc="49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«сындыру,</a:t>
            </a:r>
            <a:r>
              <a:rPr sz="2600" spc="48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бүлдіру,</a:t>
            </a:r>
            <a:r>
              <a:rPr sz="2600" spc="48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spc="-20" dirty="0" err="1">
                <a:solidFill>
                  <a:srgbClr val="1F1F1F"/>
                </a:solidFill>
                <a:latin typeface="Times New Roman"/>
                <a:cs typeface="Times New Roman"/>
              </a:rPr>
              <a:t>жою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,</a:t>
            </a:r>
            <a:r>
              <a:rPr sz="2600" spc="3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бұрмалау,</a:t>
            </a:r>
            <a:r>
              <a:rPr sz="2600" spc="36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пара</a:t>
            </a:r>
            <a:r>
              <a:rPr sz="2600" spc="3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беру»,</a:t>
            </a:r>
            <a:r>
              <a:rPr sz="2600" spc="36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1F1F1F"/>
                </a:solidFill>
                <a:latin typeface="Times New Roman"/>
                <a:cs typeface="Times New Roman"/>
              </a:rPr>
              <a:t>сондай-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ақ</a:t>
            </a:r>
            <a:r>
              <a:rPr sz="2600" spc="3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«арбау,</a:t>
            </a:r>
            <a:r>
              <a:rPr sz="2600" spc="3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1F1F1F"/>
                </a:solidFill>
                <a:latin typeface="Times New Roman"/>
                <a:cs typeface="Times New Roman"/>
              </a:rPr>
              <a:t>құлдырау,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бұрмалау,</a:t>
            </a:r>
            <a:r>
              <a:rPr sz="2600" spc="18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нашар</a:t>
            </a:r>
            <a:r>
              <a:rPr sz="2600" spc="18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2600" dirty="0" err="1">
                <a:solidFill>
                  <a:srgbClr val="1F1F1F"/>
                </a:solidFill>
                <a:latin typeface="Times New Roman"/>
                <a:cs typeface="Times New Roman"/>
              </a:rPr>
              <a:t>күй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,</a:t>
            </a:r>
            <a:r>
              <a:rPr sz="2600" spc="1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(пікір</a:t>
            </a:r>
            <a:r>
              <a:rPr sz="2600" spc="19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немесе</a:t>
            </a:r>
            <a:r>
              <a:rPr sz="2600" spc="18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2600" spc="-10" dirty="0">
                <a:solidFill>
                  <a:srgbClr val="1F1F1F"/>
                </a:solidFill>
                <a:latin typeface="Times New Roman"/>
                <a:cs typeface="Times New Roman"/>
              </a:rPr>
              <a:t>көзқарас)» </a:t>
            </a:r>
            <a:r>
              <a:rPr sz="2600" dirty="0">
                <a:solidFill>
                  <a:srgbClr val="1F1F1F"/>
                </a:solidFill>
                <a:latin typeface="Times New Roman"/>
                <a:cs typeface="Times New Roman"/>
              </a:rPr>
              <a:t>дегенді</a:t>
            </a:r>
            <a:r>
              <a:rPr sz="2600" spc="-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1F1F1F"/>
                </a:solidFill>
                <a:latin typeface="Times New Roman"/>
                <a:cs typeface="Times New Roman"/>
              </a:rPr>
              <a:t>білдіреді.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328930"/>
            <a:ext cx="9281160" cy="700913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2738755" algn="just">
              <a:lnSpc>
                <a:spcPct val="103699"/>
              </a:lnSpc>
              <a:spcBef>
                <a:spcPts val="3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“Ismet”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таңбаланған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тауарларды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электронды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құжаттандыру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орталығы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“Efis”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бірыңғай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фармацевтикалық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ақпараттық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жүйелермен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жасау.</a:t>
            </a:r>
            <a:endParaRPr sz="160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3299"/>
              </a:lnSpc>
              <a:spcBef>
                <a:spcPts val="1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Фармацевт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маманының 2025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r>
              <a:rPr sz="1600" spc="3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есебі,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ішінде,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дәрілік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заттар</a:t>
            </a:r>
            <a:r>
              <a:rPr sz="1600" spc="4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4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бұйымдарды</a:t>
            </a:r>
            <a:r>
              <a:rPr sz="1600" spc="4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6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тасымалдау,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бақылауға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жататын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есірткі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құралдарын,</a:t>
            </a:r>
            <a:r>
              <a:rPr sz="1600" spc="4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психотроптық</a:t>
            </a:r>
            <a:r>
              <a:rPr sz="1600" spc="4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заттар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43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прекурсорларын</a:t>
            </a:r>
            <a:r>
              <a:rPr sz="1600" spc="43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мақсатта</a:t>
            </a:r>
            <a:r>
              <a:rPr sz="1600" spc="3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қолдану,</a:t>
            </a:r>
            <a:r>
              <a:rPr sz="1600" spc="4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санитарлық эпидемиологиялық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талаптарды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сақтау,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жарамсыз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болып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қалған,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жарамдылық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мерзімі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өткен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дәрілік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заттар мен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бұйымдарды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жою,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тұтыну,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алынған,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қалдықтар,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басындағы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қалдықтар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есептері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тобымен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қаралды.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Фармацевт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*</a:t>
            </a:r>
            <a:r>
              <a:rPr sz="1600" b="1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Зертханашы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жұмысындағы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1600" b="1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Зертханашының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бойынша:</a:t>
            </a:r>
            <a:endParaRPr sz="1600">
              <a:latin typeface="Times New Roman"/>
              <a:cs typeface="Times New Roman"/>
            </a:endParaRPr>
          </a:p>
          <a:p>
            <a:pPr marL="12700" marR="14604" indent="112395" algn="just">
              <a:lnSpc>
                <a:spcPts val="1989"/>
              </a:lnSpc>
              <a:spcBef>
                <a:spcPts val="55"/>
              </a:spcBef>
              <a:buChar char="-"/>
              <a:tabLst>
                <a:tab pos="12509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Уақытылы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анализ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жүргізу,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материал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жинау,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өңдеу,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ары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қарай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уақытылы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анализ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нәтижелерін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дәрігерлерге жіберу.</a:t>
            </a:r>
            <a:endParaRPr sz="1600">
              <a:latin typeface="Times New Roman"/>
              <a:cs typeface="Times New Roman"/>
            </a:endParaRPr>
          </a:p>
          <a:p>
            <a:pPr marL="12700" marR="13335" indent="173355" algn="just">
              <a:lnSpc>
                <a:spcPts val="1989"/>
              </a:lnSpc>
              <a:spcBef>
                <a:spcPts val="5"/>
              </a:spcBef>
              <a:buChar char="-"/>
              <a:tabLst>
                <a:tab pos="18605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Ауруханаға</a:t>
            </a:r>
            <a:r>
              <a:rPr sz="1600" spc="3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келіп</a:t>
            </a:r>
            <a:r>
              <a:rPr sz="16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түскен</a:t>
            </a:r>
            <a:r>
              <a:rPr sz="1600" spc="3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дәрілік</a:t>
            </a:r>
            <a:r>
              <a:rPr sz="1600" spc="3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заттар</a:t>
            </a:r>
            <a:r>
              <a:rPr sz="1600" spc="3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3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3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бұйымдарды,</a:t>
            </a:r>
            <a:r>
              <a:rPr sz="1600" spc="3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реактивтерді,</a:t>
            </a:r>
            <a:r>
              <a:rPr sz="16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реагенттерді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қабылдау,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1С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бағдарламасына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тіркеу</a:t>
            </a:r>
            <a:endParaRPr sz="1600">
              <a:latin typeface="Times New Roman"/>
              <a:cs typeface="Times New Roman"/>
            </a:endParaRPr>
          </a:p>
          <a:p>
            <a:pPr marL="158750" indent="-146050">
              <a:lnSpc>
                <a:spcPts val="1895"/>
              </a:lnSpc>
              <a:buChar char="-"/>
              <a:tabLst>
                <a:tab pos="15875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шарттарына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олардың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қауіпсіздігіне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қойылатын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талаптарға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байланысты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топтарына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бөліп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орналастыру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0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ДамуМед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бағдарламасына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уақытылы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анализ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нәтижелерін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құю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Зертханашы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endParaRPr sz="16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850"/>
              </a:lnSpc>
              <a:spcBef>
                <a:spcPts val="165"/>
              </a:spcBef>
              <a:tabLst>
                <a:tab pos="2105660" algn="l"/>
                <a:tab pos="3743325" algn="l"/>
                <a:tab pos="7205980" algn="l"/>
                <a:tab pos="845566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2.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ауруханасының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ұйымдастырушылық-басқарушылық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тәуекелдерін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анықтау:</a:t>
            </a:r>
            <a:endParaRPr sz="1600">
              <a:latin typeface="Times New Roman"/>
              <a:cs typeface="Times New Roman"/>
            </a:endParaRPr>
          </a:p>
          <a:p>
            <a:pPr marL="12700" marR="12065">
              <a:lnSpc>
                <a:spcPts val="1850"/>
              </a:lnSpc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*</a:t>
            </a:r>
            <a:r>
              <a:rPr sz="1600" b="1" spc="4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Персоналды</a:t>
            </a:r>
            <a:r>
              <a:rPr sz="1600" b="1" spc="3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басқару</a:t>
            </a:r>
            <a:r>
              <a:rPr sz="1600" b="1" spc="40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қызметі</a:t>
            </a:r>
            <a:r>
              <a:rPr sz="1600" b="1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маманының</a:t>
            </a:r>
            <a:r>
              <a:rPr sz="1600" b="1" spc="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жұмысындағы</a:t>
            </a:r>
            <a:r>
              <a:rPr sz="1600" b="1" spc="3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b="1" spc="4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b="1" spc="3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 анықтау: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775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Персоналды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</a:t>
            </a:r>
            <a:r>
              <a:rPr sz="1600" spc="20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маманының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20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16</a:t>
            </a:r>
            <a:r>
              <a:rPr sz="1600" spc="20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мамыр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20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бойынша: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45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бұйрық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түрлерін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дайындау;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5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кадрлық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құжаттамаларды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5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военкоматқа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(әскери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комиссариат)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беру;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0"/>
              </a:spcBef>
              <a:buChar char="-"/>
              <a:tabLst>
                <a:tab pos="131445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қызметкерлердің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(табель)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толтыру;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932" y="328930"/>
            <a:ext cx="9281160" cy="69119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1445" indent="-118745">
              <a:lnSpc>
                <a:spcPct val="100000"/>
              </a:lnSpc>
              <a:spcBef>
                <a:spcPts val="105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демалыс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тәртібі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т.б.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5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жоғары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органдарға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(ДСБ,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агенттігі,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инспекциясы)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есептер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дайындау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беру;</a:t>
            </a:r>
            <a:endParaRPr sz="1600">
              <a:latin typeface="Times New Roman"/>
              <a:cs typeface="Times New Roman"/>
            </a:endParaRPr>
          </a:p>
          <a:p>
            <a:pPr marL="131445" indent="-118745">
              <a:lnSpc>
                <a:spcPct val="100000"/>
              </a:lnSpc>
              <a:spcBef>
                <a:spcPts val="70"/>
              </a:spcBef>
              <a:buChar char="-"/>
              <a:tabLst>
                <a:tab pos="13144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аудит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тексеріс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кезінде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құжаттарды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ұсыну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ts val="1989"/>
              </a:lnSpc>
              <a:spcBef>
                <a:spcPts val="6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4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</a:t>
            </a:r>
            <a:r>
              <a:rPr sz="1600" spc="3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1-тоқсан</a:t>
            </a:r>
            <a:r>
              <a:rPr sz="1600" spc="40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3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жалпы</a:t>
            </a:r>
            <a:r>
              <a:rPr sz="1600" spc="3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штат</a:t>
            </a:r>
            <a:r>
              <a:rPr sz="1600" spc="3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саны</a:t>
            </a:r>
            <a:r>
              <a:rPr sz="1600" spc="4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3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129,75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бірлік,</a:t>
            </a:r>
            <a:r>
              <a:rPr sz="1600" spc="3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3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ішінде,</a:t>
            </a:r>
            <a:r>
              <a:rPr sz="1600" spc="3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1600" spc="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персоналы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11.,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дәрігерлік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26,25.,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орта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41,75.,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кіші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ts val="1970"/>
              </a:lnSpc>
              <a:spcBef>
                <a:spcPts val="2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28,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жоғары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техникалық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кәсіптік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фармацевтикалық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білімі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мамандар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7,5.,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техникалық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(көмекші)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15,25.</a:t>
            </a:r>
            <a:endParaRPr sz="1600">
              <a:latin typeface="Times New Roman"/>
              <a:cs typeface="Times New Roman"/>
            </a:endParaRPr>
          </a:p>
          <a:p>
            <a:pPr marL="12700" marR="8255">
              <a:lnSpc>
                <a:spcPts val="1989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Жалпы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ауруханада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барлығы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89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қызметкер,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нақтылағанды: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17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дәрігер.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ішінде,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декретте.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Мейіргерлер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33,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ішінде,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мейіргер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декретте.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Кіші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буын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16,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ішінде,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уі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920"/>
              </a:lnSpc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декретте.</a:t>
            </a:r>
            <a:endParaRPr sz="1600">
              <a:latin typeface="Times New Roman"/>
              <a:cs typeface="Times New Roman"/>
            </a:endParaRPr>
          </a:p>
          <a:p>
            <a:pPr marL="12700" marR="10160" indent="356235">
              <a:lnSpc>
                <a:spcPts val="1989"/>
              </a:lnSpc>
              <a:spcBef>
                <a:spcPts val="5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2025ж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1-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5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жұмыстан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еркімен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босатылды,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еңбек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биржасы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арқылы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жұмысқа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орналасты.</a:t>
            </a:r>
            <a:endParaRPr sz="1600">
              <a:latin typeface="Times New Roman"/>
              <a:cs typeface="Times New Roman"/>
            </a:endParaRPr>
          </a:p>
          <a:p>
            <a:pPr marL="12700" marR="5715" indent="356235">
              <a:lnSpc>
                <a:spcPts val="1989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2025ж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қаңтар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айынан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бастап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ҚР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ДСМ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283/2020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бұйрығына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сәйкес,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ауруханамыздың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дәрігерлері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мен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мейіргерлері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біліктілік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деңгейін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(санат)</a:t>
            </a:r>
            <a:r>
              <a:rPr sz="1600" spc="-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алуда.</a:t>
            </a:r>
            <a:endParaRPr sz="1600">
              <a:latin typeface="Times New Roman"/>
              <a:cs typeface="Times New Roman"/>
            </a:endParaRPr>
          </a:p>
          <a:p>
            <a:pPr marL="372110">
              <a:lnSpc>
                <a:spcPts val="1895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Персоналды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маманының</a:t>
            </a:r>
            <a:r>
              <a:rPr sz="1600" spc="1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3499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Бірақ,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бұзушылық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көрінісі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табылды: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айында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мейіргер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сертификатының</a:t>
            </a:r>
            <a:r>
              <a:rPr sz="16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мерзімі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жарамсыз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екенін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ескертпей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бала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күтімі</a:t>
            </a:r>
            <a:r>
              <a:rPr sz="16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демалысынан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жұмысқа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шықты.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2025ж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21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ақпандағы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комплаенс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офицердің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қызметтік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хаты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ҚР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Кодексінің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48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бабына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сәйкес,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басшының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24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2025ж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16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ж/қ</a:t>
            </a:r>
            <a:r>
              <a:rPr sz="1600" spc="43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жұмыстан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шеттетіліп,</a:t>
            </a:r>
            <a:r>
              <a:rPr sz="1600" spc="4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сертификатын</a:t>
            </a:r>
            <a:r>
              <a:rPr sz="1600" spc="4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алғаннан</a:t>
            </a:r>
            <a:r>
              <a:rPr sz="1600" spc="4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кейін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қайта</a:t>
            </a:r>
            <a:r>
              <a:rPr sz="1600" spc="4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жұмысқа қосылды.</a:t>
            </a:r>
            <a:endParaRPr sz="1600">
              <a:latin typeface="Times New Roman"/>
              <a:cs typeface="Times New Roman"/>
            </a:endParaRPr>
          </a:p>
          <a:p>
            <a:pPr marL="460375">
              <a:lnSpc>
                <a:spcPct val="100000"/>
              </a:lnSpc>
              <a:spcBef>
                <a:spcPts val="95"/>
              </a:spcBef>
            </a:pPr>
            <a:r>
              <a:rPr sz="16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Ұсынымдар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қызметкерлері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жеке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құжаттамалары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өзгертілген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жағдайда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(жеке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куәлік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ауыстыру,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аты</a:t>
            </a:r>
            <a:endParaRPr sz="1600">
              <a:latin typeface="Times New Roman"/>
              <a:cs typeface="Times New Roman"/>
            </a:endParaRPr>
          </a:p>
          <a:p>
            <a:pPr marL="469900" marR="8890">
              <a:lnSpc>
                <a:spcPct val="110000"/>
              </a:lnSpc>
              <a:spcBef>
                <a:spcPts val="2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жөнін</a:t>
            </a:r>
            <a:r>
              <a:rPr sz="1600" spc="45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ауыстырған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жағдайда),</a:t>
            </a:r>
            <a:r>
              <a:rPr sz="16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категория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алғанда,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жалпы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жұмысқа</a:t>
            </a:r>
            <a:r>
              <a:rPr sz="1600" spc="4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қажетті</a:t>
            </a:r>
            <a:r>
              <a:rPr sz="16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барлық</a:t>
            </a:r>
            <a:r>
              <a:rPr sz="16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құжаттарды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сұратылған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уақытында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тапсыру;</a:t>
            </a:r>
            <a:endParaRPr sz="160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spcBef>
                <a:spcPts val="195"/>
              </a:spcBef>
              <a:buAutoNum type="arabicPeriod" startAt="2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Шығарылған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басшының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бұйрықтарымен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уақытында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келіп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тапсыру;</a:t>
            </a:r>
            <a:endParaRPr sz="160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spcBef>
                <a:spcPts val="195"/>
              </a:spcBef>
              <a:buAutoNum type="arabicPeriod" startAt="2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заңнамасына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тәртіптерін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сақтау;</a:t>
            </a:r>
            <a:endParaRPr sz="1600">
              <a:latin typeface="Times New Roman"/>
              <a:cs typeface="Times New Roman"/>
            </a:endParaRPr>
          </a:p>
          <a:p>
            <a:pPr marL="469265" lvl="1" indent="-227965">
              <a:lnSpc>
                <a:spcPct val="100000"/>
              </a:lnSpc>
              <a:spcBef>
                <a:spcPts val="190"/>
              </a:spcBef>
              <a:buAutoNum type="arabicPeriod" startAt="2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Табель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толтырудағы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қосымша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кестені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(график)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уақытыл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қатесіз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дұрыс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беру.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19632" y="2372233"/>
          <a:ext cx="9262745" cy="9956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5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7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63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ts val="1830"/>
                        </a:lnSpc>
                      </a:pP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"Қазақстан</a:t>
                      </a:r>
                      <a:r>
                        <a:rPr sz="1600" spc="3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Республикасы</a:t>
                      </a:r>
                      <a:r>
                        <a:rPr sz="1600" spc="3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Қаржы</a:t>
                      </a:r>
                      <a:r>
                        <a:rPr sz="1600" spc="3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министрлігі</a:t>
                      </a:r>
                      <a:r>
                        <a:rPr sz="1600" spc="3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Ішкі</a:t>
                      </a:r>
                      <a:r>
                        <a:rPr sz="1600" spc="3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мемлекеттік</a:t>
                      </a:r>
                      <a:r>
                        <a:rPr sz="1600" spc="3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аудит</a:t>
                      </a:r>
                      <a:r>
                        <a:rPr sz="1600" spc="3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комитетінің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60">
                <a:tc gridSpan="3">
                  <a:txBody>
                    <a:bodyPr/>
                    <a:lstStyle/>
                    <a:p>
                      <a:pPr marR="3175">
                        <a:lnSpc>
                          <a:spcPts val="1885"/>
                        </a:lnSpc>
                      </a:pP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Атырау</a:t>
                      </a:r>
                      <a:r>
                        <a:rPr sz="1600" spc="114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облысы</a:t>
                      </a:r>
                      <a:r>
                        <a:rPr sz="1600" spc="1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бойынша</a:t>
                      </a:r>
                      <a:r>
                        <a:rPr sz="1600" spc="1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ішкі</a:t>
                      </a:r>
                      <a:r>
                        <a:rPr sz="1600" spc="1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мемлекеттік</a:t>
                      </a:r>
                      <a:r>
                        <a:rPr sz="1600" spc="1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аудит</a:t>
                      </a:r>
                      <a:r>
                        <a:rPr sz="1600" spc="1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департаменті"</a:t>
                      </a:r>
                      <a:r>
                        <a:rPr sz="1600" spc="1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РММ</a:t>
                      </a:r>
                      <a:r>
                        <a:rPr sz="1600" spc="1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камералдық</a:t>
                      </a:r>
                      <a:r>
                        <a:rPr sz="1600" spc="1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бақылау</a:t>
                      </a:r>
                      <a:r>
                        <a:rPr sz="1600" spc="1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нәтижелері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460">
                <a:tc gridSpan="3">
                  <a:txBody>
                    <a:bodyPr/>
                    <a:lstStyle/>
                    <a:p>
                      <a:pPr>
                        <a:lnSpc>
                          <a:spcPts val="1870"/>
                        </a:lnSpc>
                      </a:pP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бойынша</a:t>
                      </a:r>
                      <a:r>
                        <a:rPr sz="1600" spc="1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бұзушылық</a:t>
                      </a:r>
                      <a:r>
                        <a:rPr sz="1600" spc="1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анылталғаны</a:t>
                      </a:r>
                      <a:r>
                        <a:rPr sz="1600" spc="1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жөнінде</a:t>
                      </a:r>
                      <a:r>
                        <a:rPr sz="1600" spc="1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хабарлама</a:t>
                      </a:r>
                      <a:r>
                        <a:rPr sz="1600" spc="1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түсті,</a:t>
                      </a:r>
                      <a:r>
                        <a:rPr sz="1600" spc="1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уақытында</a:t>
                      </a:r>
                      <a:r>
                        <a:rPr sz="1600" spc="1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қаралып</a:t>
                      </a:r>
                      <a:r>
                        <a:rPr sz="1600" spc="1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бұзушылық</a:t>
                      </a:r>
                      <a:r>
                        <a:rPr sz="1600" spc="1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жойылып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379">
                <a:tc>
                  <a:txBody>
                    <a:bodyPr/>
                    <a:lstStyle/>
                    <a:p>
                      <a:pPr>
                        <a:lnSpc>
                          <a:spcPts val="1845"/>
                        </a:lnSpc>
                      </a:pPr>
                      <a:r>
                        <a:rPr sz="16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орындалды.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706932" y="331978"/>
            <a:ext cx="9279255" cy="3551554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715" indent="228600" algn="just">
              <a:lnSpc>
                <a:spcPct val="103099"/>
              </a:lnSpc>
              <a:spcBef>
                <a:spcPts val="45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*</a:t>
            </a:r>
            <a:r>
              <a:rPr sz="16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b="1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маманының</a:t>
            </a:r>
            <a:r>
              <a:rPr sz="1600" b="1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жұмысындағы</a:t>
            </a:r>
            <a:r>
              <a:rPr sz="16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b="1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16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маманының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19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мамыр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тоқсандағы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наурыз)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есебі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бойынша:</a:t>
            </a:r>
            <a:endParaRPr sz="1600">
              <a:latin typeface="Times New Roman"/>
              <a:cs typeface="Times New Roman"/>
            </a:endParaRPr>
          </a:p>
          <a:p>
            <a:pPr marL="12700" marR="6985" algn="just">
              <a:lnSpc>
                <a:spcPts val="1989"/>
              </a:lnSpc>
              <a:spcBef>
                <a:spcPts val="6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порталы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арқылы</a:t>
            </a:r>
            <a:r>
              <a:rPr sz="16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175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келісім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шарт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жасалды.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ішінде,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17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61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тауар,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5.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аталған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келісім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шарттардың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54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орындалған,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37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әрекет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етуде,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тараптар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келісімі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бұзылды.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ts val="1895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маманының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Бірақ,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7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кезінде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құжаттамда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бұзушылық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көрінісі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табылды: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7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2025ж</a:t>
            </a:r>
            <a:r>
              <a:rPr sz="1600" spc="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9</a:t>
            </a:r>
            <a:r>
              <a:rPr sz="1600" spc="3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қаңтарда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5080" indent="1124585">
              <a:lnSpc>
                <a:spcPct val="103699"/>
              </a:lnSpc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2025ж</a:t>
            </a:r>
            <a:r>
              <a:rPr sz="16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14-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23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сәуірде</a:t>
            </a:r>
            <a:r>
              <a:rPr sz="16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аралығында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тексеріс,</a:t>
            </a:r>
            <a:r>
              <a:rPr sz="16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16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барысында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мемлекеттік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1600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алу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маманының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бұзушылық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табылып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тәртіптік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жаза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қолданылды.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*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Есеп</a:t>
            </a:r>
            <a:r>
              <a:rPr sz="1600" b="1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</a:t>
            </a:r>
            <a:r>
              <a:rPr sz="16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қозғайтын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нормативтік-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16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актілердегі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b="1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6932" y="3859784"/>
            <a:ext cx="102870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анықтауда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22754" y="3881628"/>
            <a:ext cx="6341745" cy="243840"/>
          </a:xfrm>
          <a:prstGeom prst="rect">
            <a:avLst/>
          </a:prstGeom>
          <a:solidFill>
            <a:srgbClr val="F8F8F8"/>
          </a:solidFill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855"/>
              </a:lnSpc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бас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есепші,</a:t>
            </a:r>
            <a:r>
              <a:rPr sz="1600" spc="-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аға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есепші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(материалдық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есепші),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-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ақы</a:t>
            </a:r>
            <a:r>
              <a:rPr sz="1600" spc="-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есептеу</a:t>
            </a:r>
            <a:r>
              <a:rPr sz="1600" spc="-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есепшісі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51672" y="3859784"/>
            <a:ext cx="193484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2025</a:t>
            </a:r>
            <a:r>
              <a:rPr sz="1600" spc="-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жылгы</a:t>
            </a:r>
            <a:r>
              <a:rPr sz="16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26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мамыр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6932" y="4112768"/>
            <a:ext cx="9280525" cy="2719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(қаңтар,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ақпан,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наурыз)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есептері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ұсынылды.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Толық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есепте.</a:t>
            </a:r>
            <a:endParaRPr sz="1600">
              <a:latin typeface="Times New Roman"/>
              <a:cs typeface="Times New Roman"/>
            </a:endParaRPr>
          </a:p>
          <a:p>
            <a:pPr marL="12700" marR="8890" algn="just">
              <a:lnSpc>
                <a:spcPct val="103400"/>
              </a:lnSpc>
              <a:spcBef>
                <a:spcPts val="1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бөлімінің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жұмысында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анықталған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жоқ.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Бірақ,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құжаттамаларда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құжаттарды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ережелері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арасында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сәйкессіздік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көрінісі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табылды: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тоқсан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табельдерінде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кетіру,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өшіру,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бояу</a:t>
            </a:r>
            <a:r>
              <a:rPr sz="16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дұрыс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жазылмау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фактілері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анықталды.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Табельге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қосымша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кестелер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әртүрлі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формада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кәсіподақ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төрайымы/төрағасы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келісілмеген.</a:t>
            </a:r>
            <a:endParaRPr sz="1600">
              <a:latin typeface="Times New Roman"/>
              <a:cs typeface="Times New Roman"/>
            </a:endParaRPr>
          </a:p>
          <a:p>
            <a:pPr marL="460375">
              <a:lnSpc>
                <a:spcPct val="100000"/>
              </a:lnSpc>
              <a:spcBef>
                <a:spcPts val="95"/>
              </a:spcBef>
            </a:pPr>
            <a:r>
              <a:rPr sz="1600" b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Ұсынымдар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 marL="469900" marR="5080" indent="-228600" algn="just">
              <a:lnSpc>
                <a:spcPct val="95900"/>
              </a:lnSpc>
              <a:spcBef>
                <a:spcPts val="105"/>
              </a:spcBef>
              <a:buAutoNum type="arabicPeriod"/>
              <a:tabLst>
                <a:tab pos="46990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Ауруханада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пациенттерге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көмек</a:t>
            </a:r>
            <a:r>
              <a:rPr sz="16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көрсетуге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байланысты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болған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әрбір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инциденттерді,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16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қызметіндегі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жағымсыз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өзгерістерге</a:t>
            </a:r>
            <a:r>
              <a:rPr sz="16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әкелген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әкелуі</a:t>
            </a:r>
            <a:r>
              <a:rPr sz="16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мүмкін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кез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келген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жағымсыз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оқиғаны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аудит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сараптамашыға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хабарлап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мәліметтер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беріп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отыру;</a:t>
            </a:r>
            <a:endParaRPr sz="1600">
              <a:latin typeface="Times New Roman"/>
              <a:cs typeface="Times New Roman"/>
            </a:endParaRPr>
          </a:p>
          <a:p>
            <a:pPr marL="469265" indent="-227965" algn="just">
              <a:lnSpc>
                <a:spcPts val="1850"/>
              </a:lnSpc>
              <a:buAutoNum type="arabicPeriod"/>
              <a:tabLst>
                <a:tab pos="4692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Еңбекті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қорғау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өрт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қауіпсіздігі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ережелерін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сақтау;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5532" y="305765"/>
            <a:ext cx="9053830" cy="6355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10160" indent="-228600" algn="just">
              <a:lnSpc>
                <a:spcPct val="110000"/>
              </a:lnSpc>
              <a:spcBef>
                <a:spcPts val="95"/>
              </a:spcBef>
              <a:buAutoNum type="arabicPeriod" startAt="3"/>
              <a:tabLst>
                <a:tab pos="24130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қызметкерлері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жеке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құжаттамалары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өзгертілген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жағдайда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(жеке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куәлік</a:t>
            </a:r>
            <a:r>
              <a:rPr sz="16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ауыстыру,</a:t>
            </a:r>
            <a:r>
              <a:rPr sz="16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аты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жөнін</a:t>
            </a:r>
            <a:r>
              <a:rPr sz="1600" spc="45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ауыстырған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жағдайда),</a:t>
            </a:r>
            <a:r>
              <a:rPr sz="16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категория</a:t>
            </a:r>
            <a:r>
              <a:rPr sz="16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алғанда,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жалпы</a:t>
            </a:r>
            <a:r>
              <a:rPr sz="16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жұмысқа</a:t>
            </a:r>
            <a:r>
              <a:rPr sz="1600" spc="4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қажетті</a:t>
            </a:r>
            <a:r>
              <a:rPr sz="16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барлық</a:t>
            </a:r>
            <a:r>
              <a:rPr sz="16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құжаттарды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сұратылған</a:t>
            </a:r>
            <a:r>
              <a:rPr sz="16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уақытында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тапсыру;</a:t>
            </a:r>
            <a:endParaRPr sz="16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spcBef>
                <a:spcPts val="220"/>
              </a:spcBef>
              <a:buAutoNum type="arabicPeriod" startAt="3"/>
              <a:tabLst>
                <a:tab pos="2406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Шығарылған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басшының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бұйрықтарымен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уақытында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келіп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тапсыру;</a:t>
            </a:r>
            <a:endParaRPr sz="16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AutoNum type="arabicPeriod" startAt="3"/>
              <a:tabLst>
                <a:tab pos="2406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заңнамасына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еңбек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тәртіптерін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сақтау;</a:t>
            </a:r>
            <a:endParaRPr sz="1600">
              <a:latin typeface="Times New Roman"/>
              <a:cs typeface="Times New Roman"/>
            </a:endParaRPr>
          </a:p>
          <a:p>
            <a:pPr marL="240665" indent="-227965">
              <a:lnSpc>
                <a:spcPct val="100000"/>
              </a:lnSpc>
              <a:spcBef>
                <a:spcPts val="190"/>
              </a:spcBef>
              <a:buAutoNum type="arabicPeriod" startAt="3"/>
              <a:tabLst>
                <a:tab pos="24066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Табель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толтырудағы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қосымша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кестені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(график)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уақытылы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қатесіз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дұрыс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беру;</a:t>
            </a:r>
            <a:endParaRPr sz="1600">
              <a:latin typeface="Times New Roman"/>
              <a:cs typeface="Times New Roman"/>
            </a:endParaRPr>
          </a:p>
          <a:p>
            <a:pPr marL="241300" marR="8255" indent="-228600" algn="just">
              <a:lnSpc>
                <a:spcPct val="110000"/>
              </a:lnSpc>
              <a:buAutoNum type="arabicPeriod" startAt="3"/>
              <a:tabLst>
                <a:tab pos="241300" algn="l"/>
                <a:tab pos="725932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уақытын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есепке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алуды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(табель)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жүргізудің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нысаны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тәртібін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персоналды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қызметінің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маманына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персоналын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жүктеу;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КДМП,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жалпы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клиникалық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персонал,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зертхана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КДМП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аға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медбикесіне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жүктеу;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Күндізгі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стационар,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50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керуеттік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</a:t>
            </a:r>
            <a:endParaRPr sz="16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  <a:spcBef>
                <a:spcPts val="22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(стационар)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бөлімін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стационардың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аға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медбикесіне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жүктеу;</a:t>
            </a:r>
            <a:endParaRPr sz="16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10000"/>
              </a:lnSpc>
              <a:buAutoNum type="arabicPeriod" startAt="8"/>
              <a:tabLst>
                <a:tab pos="24130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Табельге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32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қосымша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кестелер</a:t>
            </a:r>
            <a:r>
              <a:rPr sz="1600" spc="3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(график)</a:t>
            </a:r>
            <a:r>
              <a:rPr sz="1600" spc="32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ұсыну</a:t>
            </a:r>
            <a:r>
              <a:rPr sz="1600" spc="3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мына</a:t>
            </a:r>
            <a:r>
              <a:rPr sz="1600" spc="3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қызметкелерге</a:t>
            </a:r>
            <a:r>
              <a:rPr sz="1600" spc="3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жүктелсін: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Эксплуатация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бөлімшесінің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шаруашылық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меңгерушісіне;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тағам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ұйымдастыру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бас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медбикеге.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Табельге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қосымша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кестелер (график)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құжаттарды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жүргізу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ережелеріне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сәйкес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формада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болуы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керек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кәсіподақ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төрайымы/төрағасымен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келісілуі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керек;</a:t>
            </a:r>
            <a:endParaRPr sz="1600">
              <a:latin typeface="Times New Roman"/>
              <a:cs typeface="Times New Roman"/>
            </a:endParaRPr>
          </a:p>
          <a:p>
            <a:pPr marL="241300" marR="6985" indent="-228600" algn="just">
              <a:lnSpc>
                <a:spcPts val="2140"/>
              </a:lnSpc>
              <a:spcBef>
                <a:spcPts val="80"/>
              </a:spcBef>
              <a:buAutoNum type="arabicPeriod" startAt="8"/>
              <a:tabLst>
                <a:tab pos="24130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Ұсынымдарға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қызметкерлердің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жұмыс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бағытын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қамтамасыз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ету,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сондай-ақ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функциялардың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қайталануын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болдырмау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үшін,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жүктемені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бөлу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басшының</a:t>
            </a:r>
            <a:r>
              <a:rPr sz="16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бұйрығымен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айқындау;</a:t>
            </a:r>
            <a:endParaRPr sz="1600">
              <a:latin typeface="Times New Roman"/>
              <a:cs typeface="Times New Roman"/>
            </a:endParaRPr>
          </a:p>
          <a:p>
            <a:pPr marL="734060" indent="-721360" algn="just">
              <a:lnSpc>
                <a:spcPct val="100000"/>
              </a:lnSpc>
              <a:spcBef>
                <a:spcPts val="85"/>
              </a:spcBef>
              <a:buAutoNum type="arabicPeriod" startAt="8"/>
              <a:tabLst>
                <a:tab pos="73406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ҚР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НҚА,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сондай-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ақ</a:t>
            </a:r>
            <a:r>
              <a:rPr sz="16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МСФО-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дағы</a:t>
            </a:r>
            <a:r>
              <a:rPr sz="16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өзгерістер</a:t>
            </a:r>
            <a:r>
              <a:rPr sz="16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толықтыруларға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бухгалтерлік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есепте</a:t>
            </a:r>
            <a:endParaRPr sz="1600">
              <a:latin typeface="Times New Roman"/>
              <a:cs typeface="Times New Roman"/>
            </a:endParaRPr>
          </a:p>
          <a:p>
            <a:pPr marL="241300" marR="13970" algn="just">
              <a:lnSpc>
                <a:spcPts val="2110"/>
              </a:lnSpc>
              <a:spcBef>
                <a:spcPts val="10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барлық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қаржылық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операцияларды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дұрыс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операцияларды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дұрыс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көрсетпеу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болдырмау</a:t>
            </a:r>
            <a:r>
              <a:rPr sz="16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кәсіпорынның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есеп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саясатын</a:t>
            </a:r>
            <a:r>
              <a:rPr sz="16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өзектендіру;</a:t>
            </a:r>
            <a:endParaRPr sz="1600">
              <a:latin typeface="Times New Roman"/>
              <a:cs typeface="Times New Roman"/>
            </a:endParaRPr>
          </a:p>
          <a:p>
            <a:pPr marL="241300" marR="9525" indent="-228600" algn="just">
              <a:lnSpc>
                <a:spcPct val="95700"/>
              </a:lnSpc>
              <a:spcBef>
                <a:spcPts val="180"/>
              </a:spcBef>
              <a:buAutoNum type="arabicPeriod" startAt="11"/>
              <a:tabLst>
                <a:tab pos="241300" algn="l"/>
                <a:tab pos="681990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Қызметтің</a:t>
            </a:r>
            <a:r>
              <a:rPr sz="1600" spc="1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ашықтығы</a:t>
            </a:r>
            <a:r>
              <a:rPr sz="1600" spc="1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600" spc="1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жариялылығы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«Ақпаратқа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қол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жеткізу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туралы»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ҚР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2015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жылғы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16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қарашадағы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№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401-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V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Заңының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16-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бабына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кәсіпорынның</a:t>
            </a:r>
            <a:r>
              <a:rPr sz="1600" spc="1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интернет-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ресурсында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ашық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деректерді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орналастыруға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жауапты</a:t>
            </a:r>
            <a:r>
              <a:rPr sz="16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тұлға –</a:t>
            </a:r>
            <a:r>
              <a:rPr sz="16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жүйе</a:t>
            </a:r>
            <a:r>
              <a:rPr sz="16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инженеріне</a:t>
            </a:r>
            <a:r>
              <a:rPr sz="16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жүктеу.</a:t>
            </a:r>
            <a:endParaRPr sz="1600">
              <a:latin typeface="Times New Roman"/>
              <a:cs typeface="Times New Roman"/>
            </a:endParaRPr>
          </a:p>
          <a:p>
            <a:pPr marL="413384" indent="-400685" algn="just">
              <a:lnSpc>
                <a:spcPts val="1850"/>
              </a:lnSpc>
              <a:buAutoNum type="arabicPeriod" startAt="11"/>
              <a:tabLst>
                <a:tab pos="413384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тәуекелдеріне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ұшыраған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лауазымдар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тізбесін</a:t>
            </a:r>
            <a:r>
              <a:rPr sz="16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(анықтамаға</a:t>
            </a:r>
            <a:r>
              <a:rPr sz="1600" spc="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қосымшада</a:t>
            </a:r>
            <a:endParaRPr sz="16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  <a:spcBef>
                <a:spcPts val="70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ұсынылған</a:t>
            </a:r>
            <a:r>
              <a:rPr sz="16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лауазымдар</a:t>
            </a:r>
            <a:r>
              <a:rPr sz="16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тізбесі)</a:t>
            </a:r>
            <a:r>
              <a:rPr sz="16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айқындау.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1085">
              <a:lnSpc>
                <a:spcPct val="100000"/>
              </a:lnSpc>
              <a:spcBef>
                <a:spcPts val="100"/>
              </a:spcBef>
            </a:pPr>
            <a:r>
              <a:rPr dirty="0"/>
              <a:t>СЫБАЙЛАС</a:t>
            </a:r>
            <a:r>
              <a:rPr spc="-130" dirty="0"/>
              <a:t> </a:t>
            </a:r>
            <a:r>
              <a:rPr dirty="0"/>
              <a:t>ЖЕМҚОРЛЫҚҚА</a:t>
            </a:r>
            <a:r>
              <a:rPr spc="-110" dirty="0"/>
              <a:t> </a:t>
            </a:r>
            <a:r>
              <a:rPr dirty="0"/>
              <a:t>ҚАРСЫ</a:t>
            </a:r>
            <a:r>
              <a:rPr spc="-75" dirty="0"/>
              <a:t> </a:t>
            </a:r>
            <a:r>
              <a:rPr spc="-10" dirty="0"/>
              <a:t>САЯСАТ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6932" y="1018159"/>
            <a:ext cx="9279890" cy="61849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10795" algn="just">
              <a:lnSpc>
                <a:spcPct val="95500"/>
              </a:lnSpc>
              <a:spcBef>
                <a:spcPts val="200"/>
              </a:spcBef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Әзірленген</a:t>
            </a:r>
            <a:r>
              <a:rPr sz="2000" spc="229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2000" spc="235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бекітілген,</a:t>
            </a:r>
            <a:r>
              <a:rPr sz="2000" spc="229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сондай-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ақ</a:t>
            </a:r>
            <a:r>
              <a:rPr sz="2000" spc="235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Атырау</a:t>
            </a:r>
            <a:r>
              <a:rPr sz="2000" spc="220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облыстық</a:t>
            </a:r>
            <a:r>
              <a:rPr sz="2000" spc="225" dirty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ауруханасының</a:t>
            </a:r>
            <a:r>
              <a:rPr sz="20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1F5F"/>
                </a:solidFill>
                <a:latin typeface="Times New Roman"/>
                <a:cs typeface="Times New Roman"/>
              </a:rPr>
              <a:t>oculi.kz</a:t>
            </a:r>
            <a:r>
              <a:rPr sz="2000" b="1" spc="2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ресми</a:t>
            </a:r>
            <a:r>
              <a:rPr sz="20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сайтында</a:t>
            </a:r>
            <a:r>
              <a:rPr sz="20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орналастырылған</a:t>
            </a:r>
            <a:r>
              <a:rPr sz="20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000" spc="2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20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қимыл</a:t>
            </a:r>
            <a:r>
              <a:rPr sz="20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жөніндегі</a:t>
            </a:r>
            <a:r>
              <a:rPr sz="20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20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құжаттар: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Symbol"/>
              <a:buChar char=""/>
              <a:tabLst>
                <a:tab pos="469265" algn="l"/>
              </a:tabLst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саясат</a:t>
            </a:r>
            <a:endParaRPr sz="20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50"/>
              </a:spcBef>
              <a:buClr>
                <a:srgbClr val="000000"/>
              </a:buClr>
              <a:buFont typeface="Symbol"/>
              <a:buChar char=""/>
              <a:tabLst>
                <a:tab pos="469265" algn="l"/>
              </a:tabLst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стандарт</a:t>
            </a:r>
            <a:endParaRPr sz="20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45"/>
              </a:spcBef>
              <a:buClr>
                <a:srgbClr val="000000"/>
              </a:buClr>
              <a:buFont typeface="Symbol"/>
              <a:buChar char=""/>
              <a:tabLst>
                <a:tab pos="469265" algn="l"/>
              </a:tabLst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20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20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саясат</a:t>
            </a:r>
            <a:endParaRPr sz="2000">
              <a:latin typeface="Times New Roman"/>
              <a:cs typeface="Times New Roman"/>
            </a:endParaRPr>
          </a:p>
          <a:p>
            <a:pPr marL="469900" marR="9525" indent="-228600">
              <a:lnSpc>
                <a:spcPts val="2280"/>
              </a:lnSpc>
              <a:spcBef>
                <a:spcPts val="225"/>
              </a:spcBef>
              <a:buClr>
                <a:srgbClr val="000000"/>
              </a:buClr>
              <a:buFont typeface="Symbol"/>
              <a:buChar char=""/>
              <a:tabLst>
                <a:tab pos="469900" algn="l"/>
              </a:tabLst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Лауазымды</a:t>
            </a:r>
            <a:r>
              <a:rPr sz="20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адамдар</a:t>
            </a:r>
            <a:r>
              <a:rPr sz="20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20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қызметкерлердің</a:t>
            </a:r>
            <a:r>
              <a:rPr sz="20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мүдделері</a:t>
            </a:r>
            <a:r>
              <a:rPr sz="20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қақтығысын</a:t>
            </a:r>
            <a:r>
              <a:rPr sz="20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</a:t>
            </a:r>
            <a:r>
              <a:rPr sz="20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001F5F"/>
                </a:solidFill>
                <a:latin typeface="Times New Roman"/>
                <a:cs typeface="Times New Roman"/>
              </a:rPr>
              <a:t>және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реттеу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саясаты</a:t>
            </a:r>
            <a:endParaRPr sz="2000">
              <a:latin typeface="Times New Roman"/>
              <a:cs typeface="Times New Roman"/>
            </a:endParaRPr>
          </a:p>
          <a:p>
            <a:pPr marL="469900" marR="8890" indent="-228600">
              <a:lnSpc>
                <a:spcPts val="2300"/>
              </a:lnSpc>
              <a:spcBef>
                <a:spcPts val="155"/>
              </a:spcBef>
              <a:buClr>
                <a:srgbClr val="000000"/>
              </a:buClr>
              <a:buFont typeface="Symbol"/>
              <a:buChar char=""/>
              <a:tabLst>
                <a:tab pos="469900" algn="l"/>
              </a:tabLst>
            </a:pP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0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20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20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іс-қимыл</a:t>
            </a:r>
            <a:r>
              <a:rPr sz="2000" spc="-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20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коммерциялық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пара</a:t>
            </a:r>
            <a:r>
              <a:rPr sz="20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беру</a:t>
            </a:r>
            <a:r>
              <a:rPr sz="2000" spc="-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жөніндегі Нұсқаулық</a:t>
            </a:r>
            <a:endParaRPr sz="2000">
              <a:latin typeface="Times New Roman"/>
              <a:cs typeface="Times New Roman"/>
            </a:endParaRPr>
          </a:p>
          <a:p>
            <a:pPr marL="469265" indent="-227965">
              <a:lnSpc>
                <a:spcPts val="2395"/>
              </a:lnSpc>
              <a:buClr>
                <a:srgbClr val="000000"/>
              </a:buClr>
              <a:buFont typeface="Symbol"/>
              <a:buChar char=""/>
              <a:tabLst>
                <a:tab pos="469265" algn="l"/>
              </a:tabLst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0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20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комплаенс-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қызмет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туралы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ереже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ts val="2820"/>
              </a:lnSpc>
              <a:spcBef>
                <a:spcPts val="5"/>
              </a:spcBef>
            </a:pP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Соңғы</a:t>
            </a:r>
            <a:r>
              <a:rPr sz="24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сөз</a:t>
            </a:r>
            <a:r>
              <a:rPr sz="2400" b="1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!!!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5800"/>
              </a:lnSpc>
              <a:spcBef>
                <a:spcPts val="3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800" spc="2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қызметкерлердің</a:t>
            </a:r>
            <a:r>
              <a:rPr sz="1800" spc="24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жұмысының</a:t>
            </a:r>
            <a:r>
              <a:rPr sz="1800" spc="2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ауырлауына</a:t>
            </a:r>
            <a:r>
              <a:rPr sz="1800" spc="2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800" spc="2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соңғы</a:t>
            </a:r>
            <a:r>
              <a:rPr sz="1800" spc="2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кездері</a:t>
            </a:r>
            <a:r>
              <a:rPr sz="1800" spc="2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әртүрлі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8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мекемелердің</a:t>
            </a:r>
            <a:r>
              <a:rPr sz="1800" spc="4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толып</a:t>
            </a:r>
            <a:r>
              <a:rPr sz="1800" spc="4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кетуіне</a:t>
            </a:r>
            <a:r>
              <a:rPr sz="18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байланысты</a:t>
            </a:r>
            <a:r>
              <a:rPr sz="18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800" spc="4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800" spc="48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артты,</a:t>
            </a:r>
            <a:r>
              <a:rPr sz="18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бұл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өз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кезегінде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адамдардың</a:t>
            </a:r>
            <a:r>
              <a:rPr sz="18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денсаулық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1800" spc="-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жүйесіне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деген</a:t>
            </a:r>
            <a:r>
              <a:rPr sz="18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сенімін</a:t>
            </a:r>
            <a:r>
              <a:rPr sz="18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төмендетеді.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001F5F"/>
                </a:solidFill>
                <a:latin typeface="Times New Roman"/>
                <a:cs typeface="Times New Roman"/>
              </a:rPr>
              <a:t>Бұл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тұрғыда</a:t>
            </a:r>
            <a:r>
              <a:rPr sz="18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800" spc="3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жемқорлықтың</a:t>
            </a:r>
            <a:r>
              <a:rPr sz="18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жаһандық</a:t>
            </a:r>
            <a:r>
              <a:rPr sz="18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қатерін</a:t>
            </a:r>
            <a:r>
              <a:rPr sz="1800" spc="3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түсіне</a:t>
            </a:r>
            <a:r>
              <a:rPr sz="18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отырып,</a:t>
            </a:r>
            <a:r>
              <a:rPr sz="1800" spc="3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біздің</a:t>
            </a:r>
            <a:r>
              <a:rPr sz="18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офтальмология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</a:t>
            </a:r>
            <a:r>
              <a:rPr sz="18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</a:t>
            </a:r>
            <a:r>
              <a:rPr sz="18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ашықтықты</a:t>
            </a:r>
            <a:r>
              <a:rPr sz="18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қамтамасыз</a:t>
            </a:r>
            <a:r>
              <a:rPr sz="18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ету,</a:t>
            </a:r>
            <a:r>
              <a:rPr sz="18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сондай-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ақ</a:t>
            </a:r>
            <a:r>
              <a:rPr sz="18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қоғаммен,</a:t>
            </a:r>
            <a:r>
              <a:rPr sz="18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пациентпен</a:t>
            </a:r>
            <a:r>
              <a:rPr sz="18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тиімді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қарым-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қатынас</a:t>
            </a:r>
            <a:r>
              <a:rPr sz="1800" spc="1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жасау</a:t>
            </a:r>
            <a:r>
              <a:rPr sz="1800" spc="12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маңызды.</a:t>
            </a:r>
            <a:r>
              <a:rPr sz="1800" spc="1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1800" spc="1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қызмет</a:t>
            </a:r>
            <a:r>
              <a:rPr sz="1800" spc="1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</a:t>
            </a:r>
            <a:r>
              <a:rPr sz="1800" spc="12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сапасына</a:t>
            </a:r>
            <a:r>
              <a:rPr sz="1800" spc="13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ерекше</a:t>
            </a:r>
            <a:r>
              <a:rPr sz="1800" spc="14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назар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аударыңыздар"!!!</a:t>
            </a:r>
            <a:r>
              <a:rPr sz="1800" spc="1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М.Құсайнов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сөзі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9969" y="2032562"/>
            <a:ext cx="8572767" cy="421075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5564" y="359613"/>
            <a:ext cx="4335780" cy="1372870"/>
          </a:xfrm>
          <a:custGeom>
            <a:avLst/>
            <a:gdLst/>
            <a:ahLst/>
            <a:cxnLst/>
            <a:rect l="l" t="t" r="r" b="b"/>
            <a:pathLst>
              <a:path w="4335780" h="1372870">
                <a:moveTo>
                  <a:pt x="4335526" y="686193"/>
                </a:moveTo>
                <a:lnTo>
                  <a:pt x="0" y="686193"/>
                </a:lnTo>
                <a:lnTo>
                  <a:pt x="0" y="1030909"/>
                </a:lnTo>
                <a:lnTo>
                  <a:pt x="0" y="1372285"/>
                </a:lnTo>
                <a:lnTo>
                  <a:pt x="4335526" y="1372285"/>
                </a:lnTo>
                <a:lnTo>
                  <a:pt x="4335526" y="1030909"/>
                </a:lnTo>
                <a:lnTo>
                  <a:pt x="4335526" y="686193"/>
                </a:lnTo>
                <a:close/>
              </a:path>
              <a:path w="4335780" h="1372870">
                <a:moveTo>
                  <a:pt x="4335526" y="0"/>
                </a:moveTo>
                <a:lnTo>
                  <a:pt x="0" y="0"/>
                </a:lnTo>
                <a:lnTo>
                  <a:pt x="0" y="344728"/>
                </a:lnTo>
                <a:lnTo>
                  <a:pt x="0" y="686104"/>
                </a:lnTo>
                <a:lnTo>
                  <a:pt x="4335526" y="686104"/>
                </a:lnTo>
                <a:lnTo>
                  <a:pt x="4335526" y="344728"/>
                </a:lnTo>
                <a:lnTo>
                  <a:pt x="4335526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661152" y="347217"/>
            <a:ext cx="4324350" cy="13944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24900"/>
              </a:lnSpc>
              <a:spcBef>
                <a:spcPts val="90"/>
              </a:spcBef>
            </a:pP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«Медицина</a:t>
            </a:r>
            <a:r>
              <a:rPr sz="1800" b="1" spc="245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–</a:t>
            </a:r>
            <a:r>
              <a:rPr sz="1800" b="1" spc="260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ең</a:t>
            </a:r>
            <a:r>
              <a:rPr sz="1800" b="1" spc="265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асыл</a:t>
            </a:r>
            <a:r>
              <a:rPr sz="1800" b="1" spc="240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мамандық»</a:t>
            </a:r>
            <a:r>
              <a:rPr sz="1800" b="1" spc="250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деген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сөзді</a:t>
            </a:r>
            <a:r>
              <a:rPr sz="1800" b="1" spc="70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бәрі</a:t>
            </a:r>
            <a:r>
              <a:rPr sz="1800" b="1" spc="75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бала</a:t>
            </a:r>
            <a:r>
              <a:rPr sz="1800" b="1" spc="65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кезінен</a:t>
            </a:r>
            <a:r>
              <a:rPr sz="1800" b="1" spc="70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білетін</a:t>
            </a:r>
            <a:r>
              <a:rPr sz="1800" b="1" spc="85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шығар.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Бүгінгі</a:t>
            </a:r>
            <a:r>
              <a:rPr sz="1800" b="1" spc="305" dirty="0">
                <a:solidFill>
                  <a:srgbClr val="44536A"/>
                </a:solidFill>
                <a:latin typeface="Times New Roman"/>
                <a:cs typeface="Times New Roman"/>
              </a:rPr>
              <a:t>  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таңда</a:t>
            </a:r>
            <a:r>
              <a:rPr sz="1800" b="1" spc="310" dirty="0">
                <a:solidFill>
                  <a:srgbClr val="44536A"/>
                </a:solidFill>
                <a:latin typeface="Times New Roman"/>
                <a:cs typeface="Times New Roman"/>
              </a:rPr>
              <a:t>  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денсаулық</a:t>
            </a:r>
            <a:r>
              <a:rPr sz="1800" b="1" spc="315" dirty="0">
                <a:solidFill>
                  <a:srgbClr val="44536A"/>
                </a:solidFill>
                <a:latin typeface="Times New Roman"/>
                <a:cs typeface="Times New Roman"/>
              </a:rPr>
              <a:t>   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сақтау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жүйесіндегі</a:t>
            </a:r>
            <a:r>
              <a:rPr sz="1800" b="1" spc="295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сыбайлас</a:t>
            </a:r>
            <a:r>
              <a:rPr sz="1800" b="1" spc="290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жемқорлық</a:t>
            </a:r>
            <a:r>
              <a:rPr sz="1800" b="1" spc="290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біздің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55564" y="1731848"/>
            <a:ext cx="4335780" cy="686435"/>
          </a:xfrm>
          <a:custGeom>
            <a:avLst/>
            <a:gdLst/>
            <a:ahLst/>
            <a:cxnLst/>
            <a:rect l="l" t="t" r="r" b="b"/>
            <a:pathLst>
              <a:path w="4335780" h="686435">
                <a:moveTo>
                  <a:pt x="4335526" y="0"/>
                </a:moveTo>
                <a:lnTo>
                  <a:pt x="0" y="0"/>
                </a:lnTo>
                <a:lnTo>
                  <a:pt x="0" y="344728"/>
                </a:lnTo>
                <a:lnTo>
                  <a:pt x="0" y="686104"/>
                </a:lnTo>
                <a:lnTo>
                  <a:pt x="4335526" y="686104"/>
                </a:lnTo>
                <a:lnTo>
                  <a:pt x="4335526" y="344728"/>
                </a:lnTo>
                <a:lnTo>
                  <a:pt x="4335526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661152" y="1719453"/>
            <a:ext cx="1017905" cy="708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4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елімізде Өкінішке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09621" y="1719453"/>
            <a:ext cx="3272154" cy="708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795" marR="5080" indent="-125730">
              <a:lnSpc>
                <a:spcPct val="124400"/>
              </a:lnSpc>
              <a:spcBef>
                <a:spcPts val="100"/>
              </a:spcBef>
              <a:tabLst>
                <a:tab pos="855980" algn="l"/>
                <a:tab pos="1772920" algn="l"/>
                <a:tab pos="2025650" algn="l"/>
                <a:tab pos="2668270" algn="l"/>
              </a:tabLst>
            </a:pP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өзекті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мәселе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20" dirty="0">
                <a:solidFill>
                  <a:srgbClr val="44536A"/>
                </a:solidFill>
                <a:latin typeface="Times New Roman"/>
                <a:cs typeface="Times New Roman"/>
              </a:rPr>
              <a:t>болып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20" dirty="0">
                <a:solidFill>
                  <a:srgbClr val="44536A"/>
                </a:solidFill>
                <a:latin typeface="Times New Roman"/>
                <a:cs typeface="Times New Roman"/>
              </a:rPr>
              <a:t>отыр. орай,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425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сыбайлас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жемқорлық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55564" y="2417953"/>
            <a:ext cx="4335780" cy="344805"/>
          </a:xfrm>
          <a:custGeom>
            <a:avLst/>
            <a:gdLst/>
            <a:ahLst/>
            <a:cxnLst/>
            <a:rect l="l" t="t" r="r" b="b"/>
            <a:pathLst>
              <a:path w="4335780" h="344805">
                <a:moveTo>
                  <a:pt x="4335526" y="0"/>
                </a:moveTo>
                <a:lnTo>
                  <a:pt x="0" y="0"/>
                </a:lnTo>
                <a:lnTo>
                  <a:pt x="0" y="344424"/>
                </a:lnTo>
                <a:lnTo>
                  <a:pt x="4335526" y="344424"/>
                </a:lnTo>
                <a:lnTo>
                  <a:pt x="4335526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007973" y="2472309"/>
            <a:ext cx="2972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2180" algn="l"/>
                <a:tab pos="2169160" algn="l"/>
              </a:tabLst>
            </a:pP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сақтау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жүйесінің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барлық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655564" y="2762453"/>
            <a:ext cx="4335780" cy="342265"/>
          </a:xfrm>
          <a:custGeom>
            <a:avLst/>
            <a:gdLst/>
            <a:ahLst/>
            <a:cxnLst/>
            <a:rect l="l" t="t" r="r" b="b"/>
            <a:pathLst>
              <a:path w="4335780" h="342264">
                <a:moveTo>
                  <a:pt x="4335526" y="0"/>
                </a:moveTo>
                <a:lnTo>
                  <a:pt x="0" y="0"/>
                </a:lnTo>
                <a:lnTo>
                  <a:pt x="0" y="341680"/>
                </a:lnTo>
                <a:lnTo>
                  <a:pt x="4335526" y="341680"/>
                </a:lnTo>
                <a:lnTo>
                  <a:pt x="4335526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024243" y="2814066"/>
            <a:ext cx="22148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23619" algn="l"/>
                <a:tab pos="1734820" algn="l"/>
              </a:tabLst>
            </a:pP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жоғары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20" dirty="0">
                <a:solidFill>
                  <a:srgbClr val="44536A"/>
                </a:solidFill>
                <a:latin typeface="Times New Roman"/>
                <a:cs typeface="Times New Roman"/>
              </a:rPr>
              <a:t>және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20" dirty="0">
                <a:solidFill>
                  <a:srgbClr val="44536A"/>
                </a:solidFill>
                <a:latin typeface="Times New Roman"/>
                <a:cs typeface="Times New Roman"/>
              </a:rPr>
              <a:t>орта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55564" y="3104134"/>
            <a:ext cx="4335780" cy="344805"/>
          </a:xfrm>
          <a:custGeom>
            <a:avLst/>
            <a:gdLst/>
            <a:ahLst/>
            <a:cxnLst/>
            <a:rect l="l" t="t" r="r" b="b"/>
            <a:pathLst>
              <a:path w="4335780" h="344804">
                <a:moveTo>
                  <a:pt x="4335526" y="0"/>
                </a:moveTo>
                <a:lnTo>
                  <a:pt x="0" y="0"/>
                </a:lnTo>
                <a:lnTo>
                  <a:pt x="0" y="344424"/>
                </a:lnTo>
                <a:lnTo>
                  <a:pt x="4335526" y="344424"/>
                </a:lnTo>
                <a:lnTo>
                  <a:pt x="4335526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661152" y="2404872"/>
            <a:ext cx="1177290" cy="10534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25099"/>
              </a:lnSpc>
              <a:spcBef>
                <a:spcPts val="85"/>
              </a:spcBef>
            </a:pP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денсаулық деңгейінде, медицина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13776" y="3158490"/>
            <a:ext cx="1939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қызметкерлерінен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268545" y="2743962"/>
            <a:ext cx="720090" cy="714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54305">
              <a:lnSpc>
                <a:spcPct val="1256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44536A"/>
                </a:solidFill>
                <a:latin typeface="Times New Roman"/>
                <a:cs typeface="Times New Roman"/>
              </a:rPr>
              <a:t>буын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бастап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655564" y="3448507"/>
            <a:ext cx="4335780" cy="686435"/>
          </a:xfrm>
          <a:custGeom>
            <a:avLst/>
            <a:gdLst/>
            <a:ahLst/>
            <a:cxnLst/>
            <a:rect l="l" t="t" r="r" b="b"/>
            <a:pathLst>
              <a:path w="4335780" h="686435">
                <a:moveTo>
                  <a:pt x="4335526" y="0"/>
                </a:moveTo>
                <a:lnTo>
                  <a:pt x="0" y="0"/>
                </a:lnTo>
                <a:lnTo>
                  <a:pt x="0" y="341680"/>
                </a:lnTo>
                <a:lnTo>
                  <a:pt x="0" y="686104"/>
                </a:lnTo>
                <a:lnTo>
                  <a:pt x="4335526" y="686104"/>
                </a:lnTo>
                <a:lnTo>
                  <a:pt x="4335526" y="341680"/>
                </a:lnTo>
                <a:lnTo>
                  <a:pt x="4335526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661152" y="3430016"/>
            <a:ext cx="1629410" cy="714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6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министрліктің шенеуніктеріне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571206" y="3430016"/>
            <a:ext cx="2409825" cy="714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550" marR="5080" indent="-70485">
              <a:lnSpc>
                <a:spcPct val="125600"/>
              </a:lnSpc>
              <a:spcBef>
                <a:spcPts val="100"/>
              </a:spcBef>
              <a:tabLst>
                <a:tab pos="1002665" algn="l"/>
                <a:tab pos="1206500" algn="l"/>
                <a:tab pos="1733550" algn="l"/>
              </a:tabLst>
            </a:pP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жоғары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	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лауазымды </a:t>
            </a:r>
            <a:r>
              <a:rPr sz="1800" b="1" spc="-20" dirty="0">
                <a:solidFill>
                  <a:srgbClr val="44536A"/>
                </a:solidFill>
                <a:latin typeface="Times New Roman"/>
                <a:cs typeface="Times New Roman"/>
              </a:rPr>
              <a:t>дейін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25" dirty="0">
                <a:solidFill>
                  <a:srgbClr val="44536A"/>
                </a:solidFill>
                <a:latin typeface="Times New Roman"/>
                <a:cs typeface="Times New Roman"/>
              </a:rPr>
              <a:t>бар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	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екенін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655564" y="4134561"/>
            <a:ext cx="4335780" cy="2058670"/>
          </a:xfrm>
          <a:custGeom>
            <a:avLst/>
            <a:gdLst/>
            <a:ahLst/>
            <a:cxnLst/>
            <a:rect l="l" t="t" r="r" b="b"/>
            <a:pathLst>
              <a:path w="4335780" h="2058670">
                <a:moveTo>
                  <a:pt x="4335526" y="1027557"/>
                </a:moveTo>
                <a:lnTo>
                  <a:pt x="0" y="1027557"/>
                </a:lnTo>
                <a:lnTo>
                  <a:pt x="0" y="1372285"/>
                </a:lnTo>
                <a:lnTo>
                  <a:pt x="0" y="1713611"/>
                </a:lnTo>
                <a:lnTo>
                  <a:pt x="0" y="2058339"/>
                </a:lnTo>
                <a:lnTo>
                  <a:pt x="4335526" y="2058339"/>
                </a:lnTo>
                <a:lnTo>
                  <a:pt x="4335526" y="1713661"/>
                </a:lnTo>
                <a:lnTo>
                  <a:pt x="4335526" y="1372285"/>
                </a:lnTo>
                <a:lnTo>
                  <a:pt x="4335526" y="1027557"/>
                </a:lnTo>
                <a:close/>
              </a:path>
              <a:path w="4335780" h="2058670">
                <a:moveTo>
                  <a:pt x="4335526" y="0"/>
                </a:moveTo>
                <a:lnTo>
                  <a:pt x="0" y="0"/>
                </a:lnTo>
                <a:lnTo>
                  <a:pt x="0" y="341680"/>
                </a:lnTo>
                <a:lnTo>
                  <a:pt x="0" y="686104"/>
                </a:lnTo>
                <a:lnTo>
                  <a:pt x="0" y="1027480"/>
                </a:lnTo>
                <a:lnTo>
                  <a:pt x="4335526" y="1027480"/>
                </a:lnTo>
                <a:lnTo>
                  <a:pt x="4335526" y="686104"/>
                </a:lnTo>
                <a:lnTo>
                  <a:pt x="4335526" y="341680"/>
                </a:lnTo>
                <a:lnTo>
                  <a:pt x="4335526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661152" y="4116070"/>
            <a:ext cx="4320540" cy="2086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25200"/>
              </a:lnSpc>
              <a:spcBef>
                <a:spcPts val="105"/>
              </a:spcBef>
            </a:pP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мойындау</a:t>
            </a:r>
            <a:r>
              <a:rPr sz="1800" b="1" spc="90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керек.</a:t>
            </a:r>
            <a:r>
              <a:rPr sz="1800" b="1" spc="95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Ал</a:t>
            </a:r>
            <a:r>
              <a:rPr sz="1800" b="1" spc="85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деңгей</a:t>
            </a:r>
            <a:r>
              <a:rPr sz="1800" b="1" spc="95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неғұрлым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жоғары</a:t>
            </a:r>
            <a:r>
              <a:rPr sz="1800" b="1" spc="254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болса,</a:t>
            </a:r>
            <a:r>
              <a:rPr sz="1800" b="1" spc="275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теріс</a:t>
            </a:r>
            <a:r>
              <a:rPr sz="1800" b="1" spc="270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пайдалану</a:t>
            </a:r>
            <a:r>
              <a:rPr sz="1800" b="1" spc="275" dirty="0">
                <a:solidFill>
                  <a:srgbClr val="44536A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ауқымы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соғұрлым</a:t>
            </a:r>
            <a:r>
              <a:rPr sz="1800" b="1" spc="125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жоғары</a:t>
            </a:r>
            <a:r>
              <a:rPr sz="1800" b="1" spc="120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болады.</a:t>
            </a:r>
            <a:r>
              <a:rPr sz="1800" b="1" spc="130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Сондықтан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сыбайлас</a:t>
            </a:r>
            <a:r>
              <a:rPr sz="1800" b="1" spc="220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жемқорлыққа</a:t>
            </a:r>
            <a:r>
              <a:rPr sz="1800" b="1" spc="229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қарсы</a:t>
            </a:r>
            <a:r>
              <a:rPr sz="1800" b="1" spc="220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тиімді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және</a:t>
            </a:r>
            <a:r>
              <a:rPr sz="1800" b="1" spc="385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тиімді</a:t>
            </a:r>
            <a:r>
              <a:rPr sz="1800" b="1" spc="400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заңнаманың</a:t>
            </a:r>
            <a:r>
              <a:rPr sz="1800" b="1" spc="395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44536A"/>
                </a:solidFill>
                <a:latin typeface="Times New Roman"/>
                <a:cs typeface="Times New Roman"/>
              </a:rPr>
              <a:t>болуы</a:t>
            </a:r>
            <a:r>
              <a:rPr sz="1800" b="1" spc="390" dirty="0">
                <a:solidFill>
                  <a:srgbClr val="44536A"/>
                </a:solidFill>
                <a:latin typeface="Times New Roman"/>
                <a:cs typeface="Times New Roman"/>
              </a:rPr>
              <a:t>  </a:t>
            </a:r>
            <a:r>
              <a:rPr sz="1800" b="1" spc="-25" dirty="0">
                <a:solidFill>
                  <a:srgbClr val="44536A"/>
                </a:solidFill>
                <a:latin typeface="Times New Roman"/>
                <a:cs typeface="Times New Roman"/>
              </a:rPr>
              <a:t>өте </a:t>
            </a:r>
            <a:r>
              <a:rPr sz="1800" b="1" spc="-10" dirty="0">
                <a:solidFill>
                  <a:srgbClr val="44536A"/>
                </a:solidFill>
                <a:latin typeface="Times New Roman"/>
                <a:cs typeface="Times New Roman"/>
              </a:rPr>
              <a:t>маңызды.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20" name="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365125"/>
            <a:ext cx="4829175" cy="60483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39616" y="359613"/>
            <a:ext cx="6451600" cy="372745"/>
          </a:xfrm>
          <a:custGeom>
            <a:avLst/>
            <a:gdLst/>
            <a:ahLst/>
            <a:cxnLst/>
            <a:rect l="l" t="t" r="r" b="b"/>
            <a:pathLst>
              <a:path w="6451600" h="372745">
                <a:moveTo>
                  <a:pt x="6451346" y="0"/>
                </a:moveTo>
                <a:lnTo>
                  <a:pt x="0" y="0"/>
                </a:lnTo>
                <a:lnTo>
                  <a:pt x="0" y="372160"/>
                </a:lnTo>
                <a:lnTo>
                  <a:pt x="6451346" y="372160"/>
                </a:lnTo>
                <a:lnTo>
                  <a:pt x="6451346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7904" y="341121"/>
            <a:ext cx="64274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975485" algn="l"/>
                <a:tab pos="2573020" algn="l"/>
                <a:tab pos="3757929" algn="l"/>
                <a:tab pos="4518025" algn="l"/>
                <a:tab pos="5350510" algn="l"/>
              </a:tabLst>
            </a:pPr>
            <a:r>
              <a:rPr spc="-10" dirty="0"/>
              <a:t>Комплаенс</a:t>
            </a:r>
            <a:r>
              <a:rPr dirty="0"/>
              <a:t>	</a:t>
            </a:r>
            <a:r>
              <a:rPr spc="-50" dirty="0"/>
              <a:t>–</a:t>
            </a:r>
            <a:r>
              <a:rPr dirty="0"/>
              <a:t>	</a:t>
            </a:r>
            <a:r>
              <a:rPr spc="-10" dirty="0"/>
              <a:t>деген</a:t>
            </a:r>
            <a:r>
              <a:rPr dirty="0"/>
              <a:t>	</a:t>
            </a:r>
            <a:r>
              <a:rPr spc="-25" dirty="0"/>
              <a:t>не</a:t>
            </a:r>
            <a:r>
              <a:rPr dirty="0"/>
              <a:t>	</a:t>
            </a:r>
            <a:r>
              <a:rPr sz="2200" b="0" spc="-50" dirty="0">
                <a:solidFill>
                  <a:srgbClr val="000000"/>
                </a:solidFill>
                <a:latin typeface="Segoe UI Emoji"/>
                <a:cs typeface="Segoe UI Emoji"/>
              </a:rPr>
              <a:t>🤔</a:t>
            </a:r>
            <a:r>
              <a:rPr sz="2200" b="0" dirty="0">
                <a:solidFill>
                  <a:srgbClr val="000000"/>
                </a:solidFill>
                <a:latin typeface="Segoe UI Emoji"/>
                <a:cs typeface="Segoe UI Emoji"/>
              </a:rPr>
              <a:t>	</a:t>
            </a:r>
            <a:r>
              <a:rPr spc="-10" dirty="0"/>
              <a:t>???????</a:t>
            </a:r>
            <a:endParaRPr sz="2200">
              <a:latin typeface="Segoe UI Emoji"/>
              <a:cs typeface="Segoe UI Emoj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39617" y="731786"/>
            <a:ext cx="6451600" cy="2058670"/>
          </a:xfrm>
          <a:custGeom>
            <a:avLst/>
            <a:gdLst/>
            <a:ahLst/>
            <a:cxnLst/>
            <a:rect l="l" t="t" r="r" b="b"/>
            <a:pathLst>
              <a:path w="6451600" h="2058670">
                <a:moveTo>
                  <a:pt x="6451346" y="1716722"/>
                </a:moveTo>
                <a:lnTo>
                  <a:pt x="0" y="1716722"/>
                </a:lnTo>
                <a:lnTo>
                  <a:pt x="0" y="2058403"/>
                </a:lnTo>
                <a:lnTo>
                  <a:pt x="6451346" y="2058403"/>
                </a:lnTo>
                <a:lnTo>
                  <a:pt x="6451346" y="1716722"/>
                </a:lnTo>
                <a:close/>
              </a:path>
              <a:path w="6451600" h="2058670">
                <a:moveTo>
                  <a:pt x="6451346" y="344487"/>
                </a:moveTo>
                <a:lnTo>
                  <a:pt x="0" y="344487"/>
                </a:lnTo>
                <a:lnTo>
                  <a:pt x="0" y="686168"/>
                </a:lnTo>
                <a:lnTo>
                  <a:pt x="0" y="1030554"/>
                </a:lnTo>
                <a:lnTo>
                  <a:pt x="0" y="1372222"/>
                </a:lnTo>
                <a:lnTo>
                  <a:pt x="0" y="1716646"/>
                </a:lnTo>
                <a:lnTo>
                  <a:pt x="6451346" y="1716646"/>
                </a:lnTo>
                <a:lnTo>
                  <a:pt x="6451346" y="1372222"/>
                </a:lnTo>
                <a:lnTo>
                  <a:pt x="6451346" y="1030592"/>
                </a:lnTo>
                <a:lnTo>
                  <a:pt x="6451346" y="686168"/>
                </a:lnTo>
                <a:lnTo>
                  <a:pt x="6451346" y="344487"/>
                </a:lnTo>
                <a:close/>
              </a:path>
              <a:path w="6451600" h="2058670">
                <a:moveTo>
                  <a:pt x="6451346" y="0"/>
                </a:moveTo>
                <a:lnTo>
                  <a:pt x="0" y="0"/>
                </a:lnTo>
                <a:lnTo>
                  <a:pt x="0" y="344411"/>
                </a:lnTo>
                <a:lnTo>
                  <a:pt x="6451346" y="344411"/>
                </a:lnTo>
                <a:lnTo>
                  <a:pt x="6451346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57904" y="714425"/>
            <a:ext cx="6428740" cy="208089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265"/>
              </a:spcBef>
            </a:pP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Бұл</a:t>
            </a:r>
            <a:r>
              <a:rPr sz="2100" spc="-5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кәсіпорынның</a:t>
            </a:r>
            <a:r>
              <a:rPr sz="2100" spc="-5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заңнаманы,</a:t>
            </a:r>
            <a:r>
              <a:rPr sz="2100" spc="-5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сондай-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ақ</a:t>
            </a:r>
            <a:r>
              <a:rPr sz="2100" spc="-4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spc="-20" dirty="0">
                <a:solidFill>
                  <a:srgbClr val="1F1F1F"/>
                </a:solidFill>
                <a:latin typeface="Cambria"/>
                <a:cs typeface="Cambria"/>
              </a:rPr>
              <a:t>ішкі</a:t>
            </a:r>
            <a:endParaRPr sz="2100">
              <a:latin typeface="Cambria"/>
              <a:cs typeface="Cambria"/>
            </a:endParaRPr>
          </a:p>
          <a:p>
            <a:pPr algn="just">
              <a:lnSpc>
                <a:spcPct val="100000"/>
              </a:lnSpc>
              <a:spcBef>
                <a:spcPts val="175"/>
              </a:spcBef>
            </a:pP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және</a:t>
            </a:r>
            <a:r>
              <a:rPr sz="2100" spc="18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сыртқы</a:t>
            </a:r>
            <a:r>
              <a:rPr sz="2100" spc="17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стандарттарды</a:t>
            </a:r>
            <a:r>
              <a:rPr sz="2100" spc="19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сақтауын</a:t>
            </a:r>
            <a:r>
              <a:rPr sz="2100" spc="17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қамтамасыз</a:t>
            </a:r>
            <a:endParaRPr sz="2100">
              <a:latin typeface="Cambria"/>
              <a:cs typeface="Cambria"/>
            </a:endParaRPr>
          </a:p>
          <a:p>
            <a:pPr marR="5080" algn="just">
              <a:lnSpc>
                <a:spcPct val="107000"/>
              </a:lnSpc>
              <a:spcBef>
                <a:spcPts val="15"/>
              </a:spcBef>
            </a:pP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етуге</a:t>
            </a:r>
            <a:r>
              <a:rPr sz="2100" spc="7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бағытталған</a:t>
            </a:r>
            <a:r>
              <a:rPr sz="2100" spc="8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шаралар</a:t>
            </a:r>
            <a:r>
              <a:rPr sz="2100" spc="8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жүйесі.</a:t>
            </a:r>
            <a:r>
              <a:rPr sz="2100" spc="8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Ол</a:t>
            </a:r>
            <a:r>
              <a:rPr sz="2100" spc="7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құқықтық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бұзушылықтармен</a:t>
            </a:r>
            <a:r>
              <a:rPr sz="2100" spc="295" dirty="0">
                <a:solidFill>
                  <a:srgbClr val="1F1F1F"/>
                </a:solidFill>
                <a:latin typeface="Cambria"/>
                <a:cs typeface="Cambria"/>
              </a:rPr>
              <a:t>  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байланысты</a:t>
            </a:r>
            <a:r>
              <a:rPr sz="2100" spc="305" dirty="0">
                <a:solidFill>
                  <a:srgbClr val="1F1F1F"/>
                </a:solidFill>
                <a:latin typeface="Cambria"/>
                <a:cs typeface="Cambria"/>
              </a:rPr>
              <a:t>   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тәуекелдердің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алдын</a:t>
            </a:r>
            <a:r>
              <a:rPr sz="2100" spc="8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алуға</a:t>
            </a:r>
            <a:r>
              <a:rPr sz="2100" spc="7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көмектеседі</a:t>
            </a:r>
            <a:r>
              <a:rPr sz="2100" spc="6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және</a:t>
            </a:r>
            <a:r>
              <a:rPr sz="2100" spc="9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ережелерді</a:t>
            </a:r>
            <a:r>
              <a:rPr sz="2100" spc="9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әзірлеуді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және</a:t>
            </a:r>
            <a:r>
              <a:rPr sz="2100" spc="-6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олардың</a:t>
            </a:r>
            <a:r>
              <a:rPr sz="2100" spc="-6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сақталуын</a:t>
            </a:r>
            <a:r>
              <a:rPr sz="2100" spc="-8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бақылауды</a:t>
            </a:r>
            <a:r>
              <a:rPr sz="2100" spc="-5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қамтиды.</a:t>
            </a:r>
            <a:endParaRPr sz="21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66540" y="3335528"/>
            <a:ext cx="4625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13864" algn="l"/>
                <a:tab pos="2905760" algn="l"/>
                <a:tab pos="3232150" algn="l"/>
                <a:tab pos="4143375" algn="l"/>
              </a:tabLst>
            </a:pP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Комплаенс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офицер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4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деген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кім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6540" y="3695192"/>
            <a:ext cx="427736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826769" algn="l"/>
                <a:tab pos="3344545" algn="l"/>
              </a:tabLst>
            </a:pPr>
            <a:r>
              <a:rPr sz="2100" spc="-25" dirty="0">
                <a:solidFill>
                  <a:srgbClr val="1F1F1F"/>
                </a:solidFill>
                <a:latin typeface="Cambria"/>
                <a:cs typeface="Cambria"/>
              </a:rPr>
              <a:t>Бұл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	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кәсіпорынның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	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барлық</a:t>
            </a:r>
            <a:endParaRPr sz="21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87548" y="3335528"/>
            <a:ext cx="1800860" cy="707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6370">
              <a:lnSpc>
                <a:spcPts val="2860"/>
              </a:lnSpc>
              <a:spcBef>
                <a:spcPts val="100"/>
              </a:spcBef>
              <a:tabLst>
                <a:tab pos="723900" algn="l"/>
              </a:tabLst>
            </a:pPr>
            <a:r>
              <a:rPr sz="2200" spc="-50" dirty="0">
                <a:latin typeface="Segoe UI Emoji"/>
                <a:cs typeface="Segoe UI Emoji"/>
              </a:rPr>
              <a:t>🤔</a:t>
            </a:r>
            <a:r>
              <a:rPr sz="2200" dirty="0">
                <a:latin typeface="Segoe UI Emoji"/>
                <a:cs typeface="Segoe UI Emoji"/>
              </a:rPr>
              <a:t>	</a:t>
            </a: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???????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500"/>
              </a:lnSpc>
            </a:pP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қолданыстағы</a:t>
            </a:r>
            <a:endParaRPr sz="21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66540" y="4009136"/>
            <a:ext cx="6419850" cy="284797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5080" algn="just">
              <a:lnSpc>
                <a:spcPct val="97700"/>
              </a:lnSpc>
              <a:spcBef>
                <a:spcPts val="170"/>
              </a:spcBef>
            </a:pP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заңнамалық,</a:t>
            </a:r>
            <a:r>
              <a:rPr sz="2100" spc="30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нормативтік</a:t>
            </a:r>
            <a:r>
              <a:rPr sz="2100" spc="31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және</a:t>
            </a:r>
            <a:r>
              <a:rPr sz="2100" spc="30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ішкі</a:t>
            </a:r>
            <a:r>
              <a:rPr sz="2100" spc="30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талаптарға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сәйкестігін</a:t>
            </a:r>
            <a:r>
              <a:rPr sz="2100" spc="34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қамтамасыз</a:t>
            </a:r>
            <a:r>
              <a:rPr sz="2100" spc="34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етуге</a:t>
            </a:r>
            <a:r>
              <a:rPr sz="2100" spc="34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жауапты</a:t>
            </a:r>
            <a:r>
              <a:rPr sz="2100" spc="35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лауазымды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тұлға.</a:t>
            </a:r>
            <a:r>
              <a:rPr sz="2100" spc="37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Ол</a:t>
            </a:r>
            <a:r>
              <a:rPr sz="2100" spc="38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құқық</a:t>
            </a:r>
            <a:r>
              <a:rPr sz="2100" spc="38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бұзушылықтар</a:t>
            </a:r>
            <a:r>
              <a:rPr sz="2100" spc="38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мен</a:t>
            </a:r>
            <a:r>
              <a:rPr sz="2100" spc="38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сыбайлас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жемқорлықтың</a:t>
            </a:r>
            <a:r>
              <a:rPr sz="2100" spc="409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алдын</a:t>
            </a:r>
            <a:r>
              <a:rPr sz="2100" spc="41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алу</a:t>
            </a:r>
            <a:r>
              <a:rPr sz="2100" spc="42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үшін</a:t>
            </a:r>
            <a:r>
              <a:rPr sz="2100" spc="43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ішкі</a:t>
            </a:r>
            <a:r>
              <a:rPr sz="2100" spc="40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бақылау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жүйелерін</a:t>
            </a:r>
            <a:r>
              <a:rPr sz="2100" spc="21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әзірлеуге</a:t>
            </a:r>
            <a:r>
              <a:rPr sz="2100" spc="22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және</a:t>
            </a:r>
            <a:r>
              <a:rPr sz="2100" spc="22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енгізуге,</a:t>
            </a:r>
            <a:r>
              <a:rPr sz="2100" spc="21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тәуекелдерді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бағалауға</a:t>
            </a:r>
            <a:r>
              <a:rPr sz="2100" spc="34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және</a:t>
            </a:r>
            <a:r>
              <a:rPr sz="2100" spc="355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қызметкерлерді</a:t>
            </a:r>
            <a:r>
              <a:rPr sz="2100" spc="35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оқытуға</a:t>
            </a:r>
            <a:r>
              <a:rPr sz="2100" spc="340" dirty="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sz="2100" spc="-20" dirty="0">
                <a:solidFill>
                  <a:srgbClr val="1F1F1F"/>
                </a:solidFill>
                <a:latin typeface="Cambria"/>
                <a:cs typeface="Cambria"/>
              </a:rPr>
              <a:t>жауап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береді</a:t>
            </a:r>
            <a:r>
              <a:rPr sz="2100" spc="12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және</a:t>
            </a:r>
            <a:r>
              <a:rPr sz="2100" spc="14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корпоративтік</a:t>
            </a:r>
            <a:r>
              <a:rPr sz="2100" spc="14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мәдениет</a:t>
            </a:r>
            <a:r>
              <a:rPr sz="2100" spc="14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пен</a:t>
            </a:r>
            <a:r>
              <a:rPr sz="2100" spc="14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этикалық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стандарттар</a:t>
            </a:r>
            <a:r>
              <a:rPr sz="2100" spc="225" dirty="0">
                <a:solidFill>
                  <a:srgbClr val="1F1F1F"/>
                </a:solidFill>
                <a:latin typeface="Cambria"/>
                <a:cs typeface="Cambria"/>
              </a:rPr>
              <a:t> 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үздік</a:t>
            </a:r>
            <a:r>
              <a:rPr sz="2100" spc="229" dirty="0">
                <a:solidFill>
                  <a:srgbClr val="1F1F1F"/>
                </a:solidFill>
                <a:latin typeface="Cambria"/>
                <a:cs typeface="Cambria"/>
              </a:rPr>
              <a:t>  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халықаралық</a:t>
            </a:r>
            <a:r>
              <a:rPr sz="2100" spc="229" dirty="0">
                <a:solidFill>
                  <a:srgbClr val="1F1F1F"/>
                </a:solidFill>
                <a:latin typeface="Cambria"/>
                <a:cs typeface="Cambria"/>
              </a:rPr>
              <a:t>  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стандарттарға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сәйкес</a:t>
            </a:r>
            <a:r>
              <a:rPr sz="2100" spc="-7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келуін</a:t>
            </a:r>
            <a:r>
              <a:rPr sz="2100" spc="-65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dirty="0">
                <a:solidFill>
                  <a:srgbClr val="1F1F1F"/>
                </a:solidFill>
                <a:latin typeface="Cambria"/>
                <a:cs typeface="Cambria"/>
              </a:rPr>
              <a:t>қамтамасыз</a:t>
            </a:r>
            <a:r>
              <a:rPr sz="2100" spc="-80" dirty="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sz="2100" spc="-10" dirty="0">
                <a:solidFill>
                  <a:srgbClr val="1F1F1F"/>
                </a:solidFill>
                <a:latin typeface="Cambria"/>
                <a:cs typeface="Cambria"/>
              </a:rPr>
              <a:t>етеді.</a:t>
            </a:r>
            <a:endParaRPr sz="2100">
              <a:latin typeface="Cambria"/>
              <a:cs typeface="Cambr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01344" y="6851599"/>
            <a:ext cx="9290050" cy="381000"/>
          </a:xfrm>
          <a:custGeom>
            <a:avLst/>
            <a:gdLst/>
            <a:ahLst/>
            <a:cxnLst/>
            <a:rect l="l" t="t" r="r" b="b"/>
            <a:pathLst>
              <a:path w="9290050" h="381000">
                <a:moveTo>
                  <a:pt x="9289669" y="0"/>
                </a:moveTo>
                <a:lnTo>
                  <a:pt x="0" y="0"/>
                </a:lnTo>
                <a:lnTo>
                  <a:pt x="0" y="380999"/>
                </a:lnTo>
                <a:lnTo>
                  <a:pt x="9289669" y="380999"/>
                </a:lnTo>
                <a:lnTo>
                  <a:pt x="9289669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514985"/>
            <a:ext cx="2724150" cy="249555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0090" y="3526218"/>
            <a:ext cx="2733675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1344" y="359613"/>
            <a:ext cx="9290050" cy="686435"/>
          </a:xfrm>
          <a:prstGeom prst="rect">
            <a:avLst/>
          </a:prstGeom>
          <a:solidFill>
            <a:srgbClr val="F8F8F9"/>
          </a:solidFill>
        </p:spPr>
        <p:txBody>
          <a:bodyPr vert="horz" wrap="square" lIns="0" tIns="35560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280"/>
              </a:spcBef>
            </a:pPr>
            <a:r>
              <a:rPr sz="2000" dirty="0"/>
              <a:t>Комплаенс</a:t>
            </a:r>
            <a:r>
              <a:rPr sz="2000" spc="-60" dirty="0"/>
              <a:t> </a:t>
            </a:r>
            <a:r>
              <a:rPr sz="2000" dirty="0"/>
              <a:t>офицердің</a:t>
            </a:r>
            <a:r>
              <a:rPr sz="2000" spc="-60" dirty="0"/>
              <a:t> </a:t>
            </a:r>
            <a:r>
              <a:rPr sz="2000" dirty="0"/>
              <a:t>негізгі</a:t>
            </a:r>
            <a:r>
              <a:rPr sz="2000" spc="-65" dirty="0"/>
              <a:t> </a:t>
            </a:r>
            <a:r>
              <a:rPr sz="2000" spc="-10" dirty="0"/>
              <a:t>бағыттары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706932" y="1018159"/>
            <a:ext cx="9271000" cy="5553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9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8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8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қарсы:</a:t>
            </a:r>
            <a:endParaRPr sz="1800">
              <a:latin typeface="Times New Roman"/>
              <a:cs typeface="Times New Roman"/>
            </a:endParaRPr>
          </a:p>
          <a:p>
            <a:pPr marL="12700" marR="6350" indent="222250">
              <a:lnSpc>
                <a:spcPts val="2090"/>
              </a:lnSpc>
              <a:spcBef>
                <a:spcPts val="55"/>
              </a:spcBef>
              <a:buChar char="*"/>
              <a:tabLst>
                <a:tab pos="234950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8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1800" spc="3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1800" spc="3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</a:t>
            </a:r>
            <a:r>
              <a:rPr sz="18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8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азайту</a:t>
            </a:r>
            <a:r>
              <a:rPr sz="18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1800" spc="3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жүйелі</a:t>
            </a:r>
            <a:r>
              <a:rPr sz="1800" spc="3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шаралар</a:t>
            </a:r>
            <a:r>
              <a:rPr sz="1800" spc="3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001F5F"/>
                </a:solidFill>
                <a:latin typeface="Times New Roman"/>
                <a:cs typeface="Times New Roman"/>
              </a:rPr>
              <a:t>мен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рәсімдер.</a:t>
            </a:r>
            <a:endParaRPr sz="1800">
              <a:latin typeface="Times New Roman"/>
              <a:cs typeface="Times New Roman"/>
            </a:endParaRPr>
          </a:p>
          <a:p>
            <a:pPr marL="198120" indent="-185420">
              <a:lnSpc>
                <a:spcPts val="1960"/>
              </a:lnSpc>
              <a:buChar char="*"/>
              <a:tabLst>
                <a:tab pos="198120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8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8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мүлдем</a:t>
            </a:r>
            <a:r>
              <a:rPr sz="18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төзбеушілік</a:t>
            </a:r>
            <a:r>
              <a:rPr sz="18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8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8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8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8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қызметтің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065"/>
              </a:lnSpc>
            </a:pP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ашықтығы.</a:t>
            </a:r>
            <a:endParaRPr sz="1800">
              <a:latin typeface="Times New Roman"/>
              <a:cs typeface="Times New Roman"/>
            </a:endParaRPr>
          </a:p>
          <a:p>
            <a:pPr marL="12700" marR="5080" indent="154940">
              <a:lnSpc>
                <a:spcPts val="2090"/>
              </a:lnSpc>
              <a:spcBef>
                <a:spcPts val="80"/>
              </a:spcBef>
              <a:buChar char="*"/>
              <a:tabLst>
                <a:tab pos="167640" algn="l"/>
              </a:tabLst>
            </a:pP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Қазақстан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Республикасының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8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жемқорлыққа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қарсы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заңнамасының</a:t>
            </a:r>
            <a:r>
              <a:rPr sz="18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халықаралық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құжаттардың</a:t>
            </a:r>
            <a:r>
              <a:rPr sz="1800" spc="-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сақталуы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85"/>
              </a:lnSpc>
            </a:pP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Заңдар</a:t>
            </a:r>
            <a:r>
              <a:rPr sz="18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800" b="1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ережелерге</a:t>
            </a:r>
            <a:r>
              <a:rPr sz="1800" b="1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сәйкестік:</a:t>
            </a:r>
            <a:endParaRPr sz="1800">
              <a:latin typeface="Times New Roman"/>
              <a:cs typeface="Times New Roman"/>
            </a:endParaRPr>
          </a:p>
          <a:p>
            <a:pPr marL="179705" indent="-167005">
              <a:lnSpc>
                <a:spcPts val="2039"/>
              </a:lnSpc>
              <a:buChar char="*"/>
              <a:tabLst>
                <a:tab pos="179705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Ұлттық</a:t>
            </a:r>
            <a:r>
              <a:rPr sz="18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заңдар</a:t>
            </a:r>
            <a:r>
              <a:rPr sz="18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халықаралық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міндеттемелер</a:t>
            </a:r>
            <a:r>
              <a:rPr sz="18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мен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стандарттарды</a:t>
            </a:r>
            <a:r>
              <a:rPr sz="18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бақылау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сақтау.</a:t>
            </a:r>
            <a:endParaRPr sz="1800">
              <a:latin typeface="Times New Roman"/>
              <a:cs typeface="Times New Roman"/>
            </a:endParaRPr>
          </a:p>
          <a:p>
            <a:pPr marL="12700" marR="5080" indent="164465">
              <a:lnSpc>
                <a:spcPts val="2090"/>
              </a:lnSpc>
              <a:spcBef>
                <a:spcPts val="80"/>
              </a:spcBef>
              <a:buChar char="*"/>
              <a:tabLst>
                <a:tab pos="177165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Инсайдерлік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ақпаратты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теріс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пайдалануға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қатысты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сияқты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001F5F"/>
                </a:solidFill>
                <a:latin typeface="Times New Roman"/>
                <a:cs typeface="Times New Roman"/>
              </a:rPr>
              <a:t>аурухананың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ережелерін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сақтауды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қамтамасыз</a:t>
            </a:r>
            <a:r>
              <a:rPr sz="1800" spc="-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ету.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80"/>
              </a:lnSpc>
            </a:pPr>
            <a:r>
              <a:rPr sz="1800" b="1" spc="-20" dirty="0">
                <a:solidFill>
                  <a:srgbClr val="001F5F"/>
                </a:solidFill>
                <a:latin typeface="Times New Roman"/>
                <a:cs typeface="Times New Roman"/>
              </a:rPr>
              <a:t>Корпоративтік</a:t>
            </a:r>
            <a:r>
              <a:rPr sz="18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этика</a:t>
            </a:r>
            <a:r>
              <a:rPr sz="18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800" b="1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мәдениет:</a:t>
            </a:r>
            <a:endParaRPr sz="1800">
              <a:latin typeface="Times New Roman"/>
              <a:cs typeface="Times New Roman"/>
            </a:endParaRPr>
          </a:p>
          <a:p>
            <a:pPr marL="179705" indent="-167005">
              <a:lnSpc>
                <a:spcPts val="2039"/>
              </a:lnSpc>
              <a:buChar char="*"/>
              <a:tabLst>
                <a:tab pos="179705" algn="l"/>
              </a:tabLst>
            </a:pP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Іскерлік</a:t>
            </a:r>
            <a:r>
              <a:rPr sz="18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этика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әзірлеу</a:t>
            </a:r>
            <a:r>
              <a:rPr sz="18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жаңарту.</a:t>
            </a:r>
            <a:endParaRPr sz="1800">
              <a:latin typeface="Times New Roman"/>
              <a:cs typeface="Times New Roman"/>
            </a:endParaRPr>
          </a:p>
          <a:p>
            <a:pPr marL="182880" indent="-170180">
              <a:lnSpc>
                <a:spcPts val="2100"/>
              </a:lnSpc>
              <a:buChar char="*"/>
              <a:tabLst>
                <a:tab pos="182880" algn="l"/>
              </a:tabLst>
            </a:pP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Корпоративтік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этикалық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құндылықтарды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8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жауапты</a:t>
            </a:r>
            <a:r>
              <a:rPr sz="18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мінез-құлықты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насихаттау.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080"/>
              </a:lnSpc>
            </a:pPr>
            <a:r>
              <a:rPr sz="1800" b="1" spc="-2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Тәуекелдерді</a:t>
            </a:r>
            <a:r>
              <a:rPr sz="18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басқару:</a:t>
            </a:r>
            <a:endParaRPr sz="1800">
              <a:latin typeface="Times New Roman"/>
              <a:cs typeface="Times New Roman"/>
            </a:endParaRPr>
          </a:p>
          <a:p>
            <a:pPr marL="179705" indent="-167005">
              <a:lnSpc>
                <a:spcPts val="2039"/>
              </a:lnSpc>
              <a:buChar char="*"/>
              <a:tabLst>
                <a:tab pos="179705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Заңды</a:t>
            </a:r>
            <a:r>
              <a:rPr sz="18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бұзатын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әрекеттердің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алдын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8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тәуекелдерді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</a:t>
            </a:r>
            <a:r>
              <a:rPr sz="18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жүйесі.</a:t>
            </a:r>
            <a:endParaRPr sz="1800">
              <a:latin typeface="Times New Roman"/>
              <a:cs typeface="Times New Roman"/>
            </a:endParaRPr>
          </a:p>
          <a:p>
            <a:pPr marL="179705" indent="-167005">
              <a:lnSpc>
                <a:spcPts val="2090"/>
              </a:lnSpc>
              <a:buChar char="*"/>
              <a:tabLst>
                <a:tab pos="179705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Мүдделер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қақтығысын</a:t>
            </a:r>
            <a:r>
              <a:rPr sz="18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басқару.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065"/>
              </a:lnSpc>
            </a:pP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Жүйе</a:t>
            </a:r>
            <a:r>
              <a:rPr sz="18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тиімділігі:</a:t>
            </a:r>
            <a:endParaRPr sz="1800">
              <a:latin typeface="Times New Roman"/>
              <a:cs typeface="Times New Roman"/>
            </a:endParaRPr>
          </a:p>
          <a:p>
            <a:pPr marL="237490" indent="-224790">
              <a:lnSpc>
                <a:spcPts val="2055"/>
              </a:lnSpc>
              <a:buChar char="*"/>
              <a:tabLst>
                <a:tab pos="237490" algn="l"/>
              </a:tabLst>
            </a:pP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Оқшауланған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ретсіз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шаралардың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орнына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кешенді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шараларды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жүзеге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асыру.</a:t>
            </a:r>
            <a:endParaRPr sz="1800">
              <a:latin typeface="Times New Roman"/>
              <a:cs typeface="Times New Roman"/>
            </a:endParaRPr>
          </a:p>
          <a:p>
            <a:pPr marL="179705" indent="-167005">
              <a:lnSpc>
                <a:spcPts val="2075"/>
              </a:lnSpc>
              <a:buChar char="*"/>
              <a:tabLst>
                <a:tab pos="179705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жемқорлықтың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алдын</a:t>
            </a:r>
            <a:r>
              <a:rPr sz="18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18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18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жеткілікті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ресурстарды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қамтамасыз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 ету.</a:t>
            </a:r>
            <a:endParaRPr sz="1800">
              <a:latin typeface="Times New Roman"/>
              <a:cs typeface="Times New Roman"/>
            </a:endParaRPr>
          </a:p>
          <a:p>
            <a:pPr marL="182880" indent="-170180">
              <a:lnSpc>
                <a:spcPts val="2110"/>
              </a:lnSpc>
              <a:buChar char="*"/>
              <a:tabLst>
                <a:tab pos="182880" algn="l"/>
              </a:tabLst>
            </a:pP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Комплаенс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процесіне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жоғары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басшылықтың қатысуы.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01344" y="6830263"/>
            <a:ext cx="9290050" cy="387350"/>
          </a:xfrm>
          <a:custGeom>
            <a:avLst/>
            <a:gdLst/>
            <a:ahLst/>
            <a:cxnLst/>
            <a:rect l="l" t="t" r="r" b="b"/>
            <a:pathLst>
              <a:path w="9290050" h="387350">
                <a:moveTo>
                  <a:pt x="9289669" y="0"/>
                </a:moveTo>
                <a:lnTo>
                  <a:pt x="0" y="0"/>
                </a:lnTo>
                <a:lnTo>
                  <a:pt x="0" y="387096"/>
                </a:lnTo>
                <a:lnTo>
                  <a:pt x="9289669" y="387096"/>
                </a:lnTo>
                <a:lnTo>
                  <a:pt x="9289669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1344" y="359613"/>
            <a:ext cx="9290050" cy="774700"/>
          </a:xfrm>
          <a:prstGeom prst="rect">
            <a:avLst/>
          </a:prstGeom>
          <a:solidFill>
            <a:srgbClr val="F8F8F9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995"/>
              </a:lnSpc>
            </a:pPr>
            <a:r>
              <a:rPr sz="2600" dirty="0">
                <a:latin typeface="Cambria"/>
                <a:cs typeface="Cambria"/>
              </a:rPr>
              <a:t>Пара</a:t>
            </a:r>
            <a:r>
              <a:rPr sz="2600" spc="-6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алу</a:t>
            </a:r>
            <a:r>
              <a:rPr sz="2600" spc="-6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және</a:t>
            </a:r>
            <a:r>
              <a:rPr sz="2600" spc="-55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алаяқтық</a:t>
            </a:r>
            <a:endParaRPr sz="26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6932" y="1100455"/>
            <a:ext cx="9281160" cy="588200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 algn="just">
              <a:lnSpc>
                <a:spcPct val="95900"/>
              </a:lnSpc>
              <a:spcBef>
                <a:spcPts val="190"/>
              </a:spcBef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2000" spc="2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ұйымдардағы</a:t>
            </a:r>
            <a:r>
              <a:rPr sz="2000" spc="2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000" spc="2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жемқорлықтың</a:t>
            </a:r>
            <a:r>
              <a:rPr sz="2000" spc="2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ең</a:t>
            </a:r>
            <a:r>
              <a:rPr sz="2000" spc="2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көп</a:t>
            </a:r>
            <a:r>
              <a:rPr sz="2000" spc="2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таралған</a:t>
            </a:r>
            <a:r>
              <a:rPr sz="2000" spc="27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түрі- </a:t>
            </a:r>
            <a:r>
              <a:rPr sz="2000" b="1" dirty="0">
                <a:solidFill>
                  <a:srgbClr val="001F5F"/>
                </a:solidFill>
                <a:latin typeface="Times New Roman"/>
                <a:cs typeface="Times New Roman"/>
              </a:rPr>
              <a:t>парақорлық.</a:t>
            </a:r>
            <a:r>
              <a:rPr sz="2000" b="1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Денсаулық</a:t>
            </a:r>
            <a:r>
              <a:rPr sz="20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сақтау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саласында</a:t>
            </a:r>
            <a:r>
              <a:rPr sz="20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парақорлық</a:t>
            </a:r>
            <a:r>
              <a:rPr sz="20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субъектілері</a:t>
            </a:r>
            <a:r>
              <a:rPr sz="20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тек</a:t>
            </a:r>
            <a:r>
              <a:rPr sz="2000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лауазымды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адамдар</a:t>
            </a:r>
            <a:r>
              <a:rPr sz="20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болып</a:t>
            </a:r>
            <a:r>
              <a:rPr sz="20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табылады.</a:t>
            </a:r>
            <a:r>
              <a:rPr sz="20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Пара</a:t>
            </a:r>
            <a:r>
              <a:rPr sz="20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алу</a:t>
            </a:r>
            <a:r>
              <a:rPr sz="20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ҚР</a:t>
            </a:r>
            <a:r>
              <a:rPr sz="2000" spc="3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ҚК</a:t>
            </a:r>
            <a:r>
              <a:rPr sz="20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366-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бабы</a:t>
            </a:r>
            <a:r>
              <a:rPr sz="20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20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сараланады.</a:t>
            </a:r>
            <a:r>
              <a:rPr sz="2000" spc="3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001F5F"/>
                </a:solidFill>
                <a:latin typeface="Times New Roman"/>
                <a:cs typeface="Times New Roman"/>
              </a:rPr>
              <a:t>Және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лауазымды</a:t>
            </a:r>
            <a:r>
              <a:rPr sz="2000" spc="30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тұлғалардың</a:t>
            </a:r>
            <a:r>
              <a:rPr sz="2000" spc="30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өздерінің</a:t>
            </a:r>
            <a:r>
              <a:rPr sz="2000" spc="29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қызметтік</a:t>
            </a:r>
            <a:r>
              <a:rPr sz="2000" spc="2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мінез-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құлқы</a:t>
            </a:r>
            <a:r>
              <a:rPr sz="2000" spc="2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2000" spc="30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2000" spc="2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spc="-20" dirty="0">
                <a:solidFill>
                  <a:srgbClr val="001F5F"/>
                </a:solidFill>
                <a:latin typeface="Times New Roman"/>
                <a:cs typeface="Times New Roman"/>
              </a:rPr>
              <a:t>олар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атқаратын</a:t>
            </a:r>
            <a:r>
              <a:rPr sz="2000" spc="8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лауазымына</a:t>
            </a:r>
            <a:r>
              <a:rPr sz="20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байланысты</a:t>
            </a:r>
            <a:r>
              <a:rPr sz="2000" spc="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көрінеу</a:t>
            </a:r>
            <a:r>
              <a:rPr sz="2000" spc="7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заңсыз</a:t>
            </a:r>
            <a:r>
              <a:rPr sz="2000" spc="9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материалдық</a:t>
            </a:r>
            <a:r>
              <a:rPr sz="20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сыйақы</a:t>
            </a:r>
            <a:r>
              <a:rPr sz="2000" spc="8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алуға бағытталған</a:t>
            </a:r>
            <a:r>
              <a:rPr sz="20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іс-әрекеттерін</a:t>
            </a:r>
            <a:r>
              <a:rPr sz="20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білдіреді.</a:t>
            </a:r>
            <a:r>
              <a:rPr sz="20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Параны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лауазымды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адам</a:t>
            </a:r>
            <a:r>
              <a:rPr sz="20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ақша,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бағалы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қағаздар,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өзге</a:t>
            </a:r>
            <a:r>
              <a:rPr sz="20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де</a:t>
            </a:r>
            <a:r>
              <a:rPr sz="20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мүлік</a:t>
            </a:r>
            <a:r>
              <a:rPr sz="20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түрінде</a:t>
            </a:r>
            <a:r>
              <a:rPr sz="2000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20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мүліктік</a:t>
            </a:r>
            <a:r>
              <a:rPr sz="2000" spc="1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сипаттағы</a:t>
            </a:r>
            <a:r>
              <a:rPr sz="20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қызметтерді</a:t>
            </a:r>
            <a:r>
              <a:rPr sz="20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заңсыз</a:t>
            </a:r>
            <a:r>
              <a:rPr sz="20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көрсету,</a:t>
            </a:r>
            <a:r>
              <a:rPr sz="20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001F5F"/>
                </a:solidFill>
                <a:latin typeface="Times New Roman"/>
                <a:cs typeface="Times New Roman"/>
              </a:rPr>
              <a:t>пара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берушінің</a:t>
            </a:r>
            <a:r>
              <a:rPr sz="20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20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ол</a:t>
            </a:r>
            <a:r>
              <a:rPr sz="20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ұсынатын</a:t>
            </a:r>
            <a:r>
              <a:rPr sz="20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адамдардың</a:t>
            </a:r>
            <a:r>
              <a:rPr sz="20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пайдасына</a:t>
            </a:r>
            <a:r>
              <a:rPr sz="20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іс-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әрекеттер</a:t>
            </a:r>
            <a:r>
              <a:rPr sz="2000" spc="3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(әрекетсіздік)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жасағаны</a:t>
            </a:r>
            <a:r>
              <a:rPr sz="20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20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өзге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де</a:t>
            </a:r>
            <a:r>
              <a:rPr sz="20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мүліктік</a:t>
            </a:r>
            <a:r>
              <a:rPr sz="20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құқықтар</a:t>
            </a:r>
            <a:r>
              <a:rPr sz="20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беру</a:t>
            </a:r>
            <a:r>
              <a:rPr sz="20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түрінде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алуы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мүмкін..</a:t>
            </a:r>
            <a:r>
              <a:rPr sz="20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Параны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басқа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құрбандықтардан</a:t>
            </a:r>
            <a:r>
              <a:rPr sz="20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ажырату</a:t>
            </a:r>
            <a:r>
              <a:rPr sz="20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маңызды.</a:t>
            </a:r>
            <a:r>
              <a:rPr sz="20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Мысалы,</a:t>
            </a:r>
            <a:r>
              <a:rPr sz="20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дәрігерге</a:t>
            </a:r>
            <a:r>
              <a:rPr sz="20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сәтті</a:t>
            </a:r>
            <a:r>
              <a:rPr sz="20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операция</a:t>
            </a:r>
            <a:r>
              <a:rPr sz="20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жасау</a:t>
            </a:r>
            <a:r>
              <a:rPr sz="20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001F5F"/>
                </a:solidFill>
                <a:latin typeface="Times New Roman"/>
                <a:cs typeface="Times New Roman"/>
              </a:rPr>
              <a:t>үшін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ұсыныс</a:t>
            </a:r>
            <a:r>
              <a:rPr sz="20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жасау</a:t>
            </a:r>
            <a:r>
              <a:rPr sz="20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пара</a:t>
            </a:r>
            <a:r>
              <a:rPr sz="20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емес,</a:t>
            </a:r>
            <a:r>
              <a:rPr sz="20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өйткені</a:t>
            </a:r>
            <a:r>
              <a:rPr sz="20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операция</a:t>
            </a:r>
            <a:r>
              <a:rPr sz="20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жасайтын</a:t>
            </a:r>
            <a:r>
              <a:rPr sz="20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20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лауазымды</a:t>
            </a:r>
            <a:r>
              <a:rPr sz="20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тұлға</a:t>
            </a:r>
            <a:r>
              <a:rPr sz="20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001F5F"/>
                </a:solidFill>
                <a:latin typeface="Times New Roman"/>
                <a:cs typeface="Times New Roman"/>
              </a:rPr>
              <a:t>емес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20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оның</a:t>
            </a:r>
            <a:r>
              <a:rPr sz="20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өкілеттігіне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кіре</a:t>
            </a:r>
            <a:r>
              <a:rPr sz="20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алатын</a:t>
            </a:r>
            <a:r>
              <a:rPr sz="20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20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әрекеттер</a:t>
            </a:r>
            <a:r>
              <a:rPr sz="2000" spc="1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20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емес,</a:t>
            </a:r>
            <a:r>
              <a:rPr sz="20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тек</a:t>
            </a:r>
            <a:r>
              <a:rPr sz="20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өзі</a:t>
            </a:r>
            <a:r>
              <a:rPr sz="20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атқарған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кәсіби</a:t>
            </a:r>
            <a:r>
              <a:rPr sz="20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функциялары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20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сыйақы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алады.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Бұл</a:t>
            </a:r>
            <a:r>
              <a:rPr sz="20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жағдайда</a:t>
            </a:r>
            <a:r>
              <a:rPr sz="20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0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қылмысы</a:t>
            </a:r>
            <a:r>
              <a:rPr sz="20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20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қылмыстық</a:t>
            </a:r>
            <a:r>
              <a:rPr sz="2000" spc="1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жауапкершілікке</a:t>
            </a:r>
            <a:r>
              <a:rPr sz="20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тартыла</a:t>
            </a:r>
            <a:r>
              <a:rPr sz="20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алмайды.</a:t>
            </a:r>
            <a:r>
              <a:rPr sz="20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Бұл</a:t>
            </a:r>
            <a:r>
              <a:rPr sz="20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ретте,</a:t>
            </a:r>
            <a:r>
              <a:rPr sz="20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осындай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құрбандықтар</a:t>
            </a:r>
            <a:r>
              <a:rPr sz="20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20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қылмыстық</a:t>
            </a:r>
            <a:r>
              <a:rPr sz="20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жауапкершілік</a:t>
            </a:r>
            <a:r>
              <a:rPr sz="20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шеңберінде</a:t>
            </a:r>
            <a:r>
              <a:rPr sz="20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пациентті</a:t>
            </a:r>
            <a:r>
              <a:rPr sz="2000" spc="1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алдау</a:t>
            </a:r>
            <a:r>
              <a:rPr sz="20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болған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жағдайларда</a:t>
            </a:r>
            <a:r>
              <a:rPr sz="2000" spc="4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ҚР</a:t>
            </a:r>
            <a:r>
              <a:rPr sz="2000" spc="4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ҚК-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нің</a:t>
            </a:r>
            <a:r>
              <a:rPr sz="2000" spc="4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190-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бабы</a:t>
            </a:r>
            <a:r>
              <a:rPr sz="2000" spc="4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1F5F"/>
                </a:solidFill>
                <a:latin typeface="Times New Roman"/>
                <a:cs typeface="Times New Roman"/>
              </a:rPr>
              <a:t>"Алаяқтық"</a:t>
            </a:r>
            <a:r>
              <a:rPr sz="2000" b="1" spc="4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қолданылуы</a:t>
            </a:r>
            <a:r>
              <a:rPr sz="2000" spc="43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мүмкін,</a:t>
            </a:r>
            <a:r>
              <a:rPr sz="2000" spc="4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яғни.Е.егер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дәрігер</a:t>
            </a:r>
            <a:r>
              <a:rPr sz="20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науқасты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операцияның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күрделілігіне,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"бірегей"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қымбат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жабдықты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пайдалану мүмкіндігіне,</a:t>
            </a:r>
            <a:r>
              <a:rPr sz="20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квотаны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ұзақ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күту</a:t>
            </a:r>
            <a:r>
              <a:rPr sz="2000" spc="-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қажеттілігіне</a:t>
            </a:r>
            <a:r>
              <a:rPr sz="20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20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т.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б.</a:t>
            </a:r>
            <a:r>
              <a:rPr sz="20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қатысты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адастырса</a:t>
            </a:r>
            <a:r>
              <a:rPr sz="20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20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001F5F"/>
                </a:solidFill>
                <a:latin typeface="Times New Roman"/>
                <a:cs typeface="Times New Roman"/>
              </a:rPr>
              <a:t>оны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өткізгені</a:t>
            </a:r>
            <a:r>
              <a:rPr sz="20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20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сыйақы</a:t>
            </a:r>
            <a:r>
              <a:rPr sz="20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алса,</a:t>
            </a:r>
            <a:r>
              <a:rPr sz="20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онда</a:t>
            </a:r>
            <a:r>
              <a:rPr sz="2000" spc="3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ол</a:t>
            </a:r>
            <a:r>
              <a:rPr sz="20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алаяқтық</a:t>
            </a:r>
            <a:r>
              <a:rPr sz="20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20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қылмыстық</a:t>
            </a:r>
            <a:r>
              <a:rPr sz="20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жауапкершілікке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тартылуы</a:t>
            </a:r>
            <a:r>
              <a:rPr sz="20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мүмкін.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196" y="325882"/>
            <a:ext cx="88607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Сыйлықтар</a:t>
            </a:r>
            <a:r>
              <a:rPr spc="-90" dirty="0"/>
              <a:t> </a:t>
            </a:r>
            <a:r>
              <a:rPr dirty="0"/>
              <a:t>мен</a:t>
            </a:r>
            <a:r>
              <a:rPr spc="-95" dirty="0"/>
              <a:t> </a:t>
            </a:r>
            <a:r>
              <a:rPr spc="-10" dirty="0"/>
              <a:t>қайырымдылықтар</a:t>
            </a:r>
            <a:r>
              <a:rPr spc="-75" dirty="0"/>
              <a:t> </a:t>
            </a:r>
            <a:r>
              <a:rPr dirty="0"/>
              <a:t>сыбайлас</a:t>
            </a:r>
            <a:r>
              <a:rPr spc="-85" dirty="0"/>
              <a:t> </a:t>
            </a:r>
            <a:r>
              <a:rPr spc="-10" dirty="0"/>
              <a:t>жемқорлық</a:t>
            </a:r>
            <a:r>
              <a:rPr spc="-85" dirty="0"/>
              <a:t> </a:t>
            </a:r>
            <a:r>
              <a:rPr spc="-25" dirty="0"/>
              <a:t>па?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6932" y="670305"/>
            <a:ext cx="9281795" cy="389953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algn="just">
              <a:lnSpc>
                <a:spcPct val="95900"/>
              </a:lnSpc>
              <a:spcBef>
                <a:spcPts val="215"/>
              </a:spcBef>
            </a:pP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Азаматтық</a:t>
            </a:r>
            <a:r>
              <a:rPr sz="22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құқықта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қайырымдылық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институты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бар.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Сыйлық</a:t>
            </a:r>
            <a:r>
              <a:rPr sz="22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22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бұл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бір</a:t>
            </a:r>
            <a:r>
              <a:rPr sz="22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Тарап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екінші</a:t>
            </a:r>
            <a:r>
              <a:rPr sz="22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Тарапқа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мүлікті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басқа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құндылықтарды</a:t>
            </a:r>
            <a:r>
              <a:rPr sz="22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өтеусіз</a:t>
            </a:r>
            <a:r>
              <a:rPr sz="22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беретін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немесе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қандай</a:t>
            </a:r>
            <a:r>
              <a:rPr sz="22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да</a:t>
            </a:r>
            <a:r>
              <a:rPr sz="22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бір</a:t>
            </a:r>
            <a:r>
              <a:rPr sz="22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жұмысты</a:t>
            </a:r>
            <a:r>
              <a:rPr sz="22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тегін</a:t>
            </a:r>
            <a:r>
              <a:rPr sz="22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орындауды</a:t>
            </a:r>
            <a:r>
              <a:rPr sz="22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ұсынатын</a:t>
            </a:r>
            <a:r>
              <a:rPr sz="22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келісімшарттың</a:t>
            </a:r>
            <a:r>
              <a:rPr sz="22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бір</a:t>
            </a:r>
            <a:r>
              <a:rPr sz="22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түрі.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ҚР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22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кодексінің</a:t>
            </a:r>
            <a:r>
              <a:rPr sz="22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(ӘҚБтК)</a:t>
            </a:r>
            <a:r>
              <a:rPr sz="22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25" dirty="0">
                <a:solidFill>
                  <a:srgbClr val="001F5F"/>
                </a:solidFill>
                <a:latin typeface="Times New Roman"/>
                <a:cs typeface="Times New Roman"/>
              </a:rPr>
              <a:t>676-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бабына</a:t>
            </a:r>
            <a:r>
              <a:rPr sz="22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сәйкес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кез</a:t>
            </a:r>
            <a:r>
              <a:rPr sz="22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келген</a:t>
            </a:r>
            <a:r>
              <a:rPr sz="22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сыйлықтар,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жеңілдіктер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тіпті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қызметтер</a:t>
            </a:r>
            <a:r>
              <a:rPr sz="22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заңсыз</a:t>
            </a:r>
            <a:r>
              <a:rPr sz="22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материалдық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сыйақы</a:t>
            </a:r>
            <a:r>
              <a:rPr sz="22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(пара)</a:t>
            </a:r>
            <a:r>
              <a:rPr sz="22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болып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саналады.</a:t>
            </a:r>
            <a:r>
              <a:rPr sz="22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Бұл</a:t>
            </a:r>
            <a:r>
              <a:rPr sz="22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ретте</a:t>
            </a:r>
            <a:r>
              <a:rPr sz="22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ҚР</a:t>
            </a:r>
            <a:r>
              <a:rPr sz="22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Қылмыстық</a:t>
            </a:r>
            <a:r>
              <a:rPr sz="22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кодексінің</a:t>
            </a:r>
            <a:r>
              <a:rPr sz="22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(ҚК)</a:t>
            </a:r>
            <a:r>
              <a:rPr sz="22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367</a:t>
            </a:r>
            <a:r>
              <a:rPr sz="22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22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бабына</a:t>
            </a:r>
            <a:r>
              <a:rPr sz="22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ескертпеде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құны</a:t>
            </a:r>
            <a:r>
              <a:rPr sz="2200" spc="459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ағымдағы</a:t>
            </a:r>
            <a:r>
              <a:rPr sz="2200" spc="4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жылға</a:t>
            </a:r>
            <a:r>
              <a:rPr sz="2200" spc="45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2200" spc="459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АЕК</a:t>
            </a:r>
            <a:r>
              <a:rPr sz="2200" spc="46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2200" spc="4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аспайтын</a:t>
            </a:r>
            <a:r>
              <a:rPr sz="2200" spc="459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сыйлықтар</a:t>
            </a:r>
            <a:r>
              <a:rPr sz="2200" spc="459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қылмыстық жауаптылыққа</a:t>
            </a:r>
            <a:r>
              <a:rPr sz="22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әкеп</a:t>
            </a:r>
            <a:r>
              <a:rPr sz="22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соқпайтыны</a:t>
            </a:r>
            <a:r>
              <a:rPr sz="22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атап</a:t>
            </a:r>
            <a:r>
              <a:rPr sz="22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өтіледі.</a:t>
            </a:r>
            <a:r>
              <a:rPr sz="22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Басқаша</a:t>
            </a:r>
            <a:r>
              <a:rPr sz="22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айтқанда,</a:t>
            </a:r>
            <a:r>
              <a:rPr sz="2200" spc="-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егер</a:t>
            </a:r>
            <a:r>
              <a:rPr sz="22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сыйлық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осы</a:t>
            </a:r>
            <a:r>
              <a:rPr sz="2200" spc="4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сомадан</a:t>
            </a:r>
            <a:r>
              <a:rPr sz="2200" spc="4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арзан</a:t>
            </a:r>
            <a:r>
              <a:rPr sz="2200" spc="4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болса</a:t>
            </a:r>
            <a:r>
              <a:rPr sz="2200" spc="4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(мысалы,</a:t>
            </a:r>
            <a:r>
              <a:rPr sz="2200" spc="4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тіпті</a:t>
            </a:r>
            <a:r>
              <a:rPr sz="2200" spc="45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50</a:t>
            </a:r>
            <a:r>
              <a:rPr sz="2200" spc="4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r>
              <a:rPr sz="2200" spc="45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200</a:t>
            </a:r>
            <a:r>
              <a:rPr sz="2200" spc="4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теңге),</a:t>
            </a:r>
            <a:r>
              <a:rPr sz="2200" spc="4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онда</a:t>
            </a:r>
            <a:r>
              <a:rPr sz="2200" spc="45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20" dirty="0">
                <a:solidFill>
                  <a:srgbClr val="001F5F"/>
                </a:solidFill>
                <a:latin typeface="Times New Roman"/>
                <a:cs typeface="Times New Roman"/>
              </a:rPr>
              <a:t>пара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беруші</a:t>
            </a:r>
            <a:r>
              <a:rPr sz="22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әкімшілік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жаза</a:t>
            </a:r>
            <a:r>
              <a:rPr sz="22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алады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22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оған</a:t>
            </a:r>
            <a:r>
              <a:rPr sz="22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200</a:t>
            </a:r>
            <a:r>
              <a:rPr sz="22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АЕК</a:t>
            </a:r>
            <a:r>
              <a:rPr sz="2200" spc="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көлемінде</a:t>
            </a:r>
            <a:r>
              <a:rPr sz="22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айыппұл</a:t>
            </a:r>
            <a:r>
              <a:rPr sz="22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салынады.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Сыйға</a:t>
            </a:r>
            <a:r>
              <a:rPr sz="22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тартудан</a:t>
            </a:r>
            <a:r>
              <a:rPr sz="22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басқа,</a:t>
            </a:r>
            <a:r>
              <a:rPr sz="22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Азаматтық</a:t>
            </a:r>
            <a:r>
              <a:rPr sz="22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кодексте</a:t>
            </a:r>
            <a:r>
              <a:rPr sz="2200" spc="2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қайырымдылық</a:t>
            </a:r>
            <a:r>
              <a:rPr sz="22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ұғымы</a:t>
            </a:r>
            <a:r>
              <a:rPr sz="2200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бар.</a:t>
            </a:r>
            <a:r>
              <a:rPr sz="2200" spc="22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25" dirty="0">
                <a:solidFill>
                  <a:srgbClr val="001F5F"/>
                </a:solidFill>
                <a:latin typeface="Times New Roman"/>
                <a:cs typeface="Times New Roman"/>
              </a:rPr>
              <a:t>ҚР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АК</a:t>
            </a:r>
            <a:r>
              <a:rPr sz="2200" spc="14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516-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бабы</a:t>
            </a:r>
            <a:r>
              <a:rPr sz="22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бойынша.</a:t>
            </a:r>
            <a:r>
              <a:rPr sz="2200" spc="14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Жалпы</a:t>
            </a:r>
            <a:r>
              <a:rPr sz="22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пайдалы</a:t>
            </a:r>
            <a:r>
              <a:rPr sz="22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мақсаттар</a:t>
            </a:r>
            <a:r>
              <a:rPr sz="22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үшін</a:t>
            </a:r>
            <a:r>
              <a:rPr sz="2200" spc="145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затты</a:t>
            </a:r>
            <a:r>
              <a:rPr sz="2200" spc="150" dirty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немесе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6932" y="4847590"/>
            <a:ext cx="2030730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айырмашылығы,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932" y="4527550"/>
            <a:ext cx="5071745" cy="681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580"/>
              </a:lnSpc>
              <a:spcBef>
                <a:spcPts val="105"/>
              </a:spcBef>
              <a:tabLst>
                <a:tab pos="1438910" algn="l"/>
                <a:tab pos="2362835" algn="l"/>
                <a:tab pos="4640580" algn="l"/>
              </a:tabLst>
            </a:pP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200" spc="-20" dirty="0">
                <a:solidFill>
                  <a:srgbClr val="001F5F"/>
                </a:solidFill>
                <a:latin typeface="Times New Roman"/>
                <a:cs typeface="Times New Roman"/>
              </a:rPr>
              <a:t>беру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қайырымдылық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200" spc="-25" dirty="0">
                <a:solidFill>
                  <a:srgbClr val="001F5F"/>
                </a:solidFill>
                <a:latin typeface="Times New Roman"/>
                <a:cs typeface="Times New Roman"/>
              </a:rPr>
              <a:t>деп</a:t>
            </a:r>
            <a:endParaRPr sz="2200">
              <a:latin typeface="Times New Roman"/>
              <a:cs typeface="Times New Roman"/>
            </a:endParaRPr>
          </a:p>
          <a:p>
            <a:pPr marL="2613025">
              <a:lnSpc>
                <a:spcPts val="2580"/>
              </a:lnSpc>
            </a:pP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қайырымдылық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92215" y="4527550"/>
            <a:ext cx="1610360" cy="68199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338455">
              <a:lnSpc>
                <a:spcPts val="2520"/>
              </a:lnSpc>
              <a:spcBef>
                <a:spcPts val="290"/>
              </a:spcBef>
            </a:pP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танылады. </a:t>
            </a:r>
            <a:r>
              <a:rPr sz="2200" spc="-20" dirty="0">
                <a:solidFill>
                  <a:srgbClr val="001F5F"/>
                </a:solidFill>
                <a:latin typeface="Times New Roman"/>
                <a:cs typeface="Times New Roman"/>
              </a:rPr>
              <a:t>кез-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келген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36891" y="4527550"/>
            <a:ext cx="906144" cy="68199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118745">
              <a:lnSpc>
                <a:spcPts val="2520"/>
              </a:lnSpc>
              <a:spcBef>
                <a:spcPts val="290"/>
              </a:spcBef>
            </a:pP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Сыйға сомаға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99017" y="4527550"/>
            <a:ext cx="1089660" cy="68199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49225" marR="5080" indent="-137160">
              <a:lnSpc>
                <a:spcPts val="2520"/>
              </a:lnSpc>
              <a:spcBef>
                <a:spcPts val="290"/>
              </a:spcBef>
            </a:pP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тартудан мүмкін.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6932" y="5171059"/>
            <a:ext cx="9281160" cy="196913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algn="just">
              <a:lnSpc>
                <a:spcPct val="95900"/>
              </a:lnSpc>
              <a:spcBef>
                <a:spcPts val="215"/>
              </a:spcBef>
            </a:pP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Қайырымдылықтың</a:t>
            </a:r>
            <a:r>
              <a:rPr sz="22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20" dirty="0">
                <a:solidFill>
                  <a:srgbClr val="001F5F"/>
                </a:solidFill>
                <a:latin typeface="Times New Roman"/>
                <a:cs typeface="Times New Roman"/>
              </a:rPr>
              <a:t>мәні-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донор</a:t>
            </a:r>
            <a:r>
              <a:rPr sz="22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қайырымдылықты</a:t>
            </a:r>
            <a:r>
              <a:rPr sz="22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белгілі</a:t>
            </a:r>
            <a:r>
              <a:rPr sz="22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бір</a:t>
            </a:r>
            <a:r>
              <a:rPr sz="22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жағдайлармен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шарттайды.</a:t>
            </a:r>
            <a:r>
              <a:rPr sz="22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Мысалы,</a:t>
            </a:r>
            <a:r>
              <a:rPr sz="22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медициналық</a:t>
            </a:r>
            <a:r>
              <a:rPr sz="22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жабдықты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22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алуға,</a:t>
            </a:r>
            <a:r>
              <a:rPr sz="22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бір</a:t>
            </a:r>
            <a:r>
              <a:rPr sz="2200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реттік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 қолғап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сатып</a:t>
            </a:r>
            <a:r>
              <a:rPr sz="22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алуға</a:t>
            </a:r>
            <a:r>
              <a:rPr sz="22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және</a:t>
            </a:r>
            <a:r>
              <a:rPr sz="22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т.</a:t>
            </a:r>
            <a:r>
              <a:rPr sz="2200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б...</a:t>
            </a:r>
            <a:r>
              <a:rPr sz="22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Қайырымдылық</a:t>
            </a:r>
            <a:r>
              <a:rPr sz="22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шарттары</a:t>
            </a:r>
            <a:r>
              <a:rPr sz="22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кез</a:t>
            </a:r>
            <a:r>
              <a:rPr sz="22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келген</a:t>
            </a:r>
            <a:r>
              <a:rPr sz="2200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болуы</a:t>
            </a:r>
            <a:r>
              <a:rPr sz="22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мүмкін,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бірақ</a:t>
            </a:r>
            <a:r>
              <a:rPr sz="22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олар</a:t>
            </a:r>
            <a:r>
              <a:rPr sz="22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міндетті</a:t>
            </a:r>
            <a:r>
              <a:rPr sz="22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түрде</a:t>
            </a:r>
            <a:r>
              <a:rPr sz="22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көрсетілуі</a:t>
            </a:r>
            <a:r>
              <a:rPr sz="22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керек.</a:t>
            </a:r>
            <a:r>
              <a:rPr sz="22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Егер</a:t>
            </a:r>
            <a:r>
              <a:rPr sz="2200" spc="2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қайырымдылық</a:t>
            </a:r>
            <a:r>
              <a:rPr sz="2200" spc="25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шарттары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орындалмаса,</a:t>
            </a:r>
            <a:r>
              <a:rPr sz="22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донор</a:t>
            </a:r>
            <a:r>
              <a:rPr sz="22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қайырымдылықты</a:t>
            </a:r>
            <a:r>
              <a:rPr sz="22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жарамсыз</a:t>
            </a:r>
            <a:r>
              <a:rPr sz="22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деп</a:t>
            </a:r>
            <a:r>
              <a:rPr sz="2200" spc="3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тануы</a:t>
            </a:r>
            <a:r>
              <a:rPr sz="22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мүмкін,</a:t>
            </a:r>
            <a:r>
              <a:rPr sz="2200" spc="3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бірақ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бұл</a:t>
            </a:r>
            <a:r>
              <a:rPr sz="22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</a:t>
            </a:r>
            <a:r>
              <a:rPr sz="22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1F5F"/>
                </a:solidFill>
                <a:latin typeface="Times New Roman"/>
                <a:cs typeface="Times New Roman"/>
              </a:rPr>
              <a:t>пайдаланбауы</a:t>
            </a:r>
            <a:r>
              <a:rPr sz="22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Times New Roman"/>
                <a:cs typeface="Times New Roman"/>
              </a:rPr>
              <a:t>мүмкін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Сыбайлас</a:t>
            </a:r>
            <a:r>
              <a:rPr spc="-65" dirty="0"/>
              <a:t> </a:t>
            </a:r>
            <a:r>
              <a:rPr spc="-10" dirty="0"/>
              <a:t>жемқорлық</a:t>
            </a:r>
            <a:r>
              <a:rPr spc="-75" dirty="0"/>
              <a:t> </a:t>
            </a:r>
            <a:r>
              <a:rPr dirty="0"/>
              <a:t>тәуекелдеріне</a:t>
            </a:r>
            <a:r>
              <a:rPr spc="-85" dirty="0"/>
              <a:t> </a:t>
            </a:r>
            <a:r>
              <a:rPr dirty="0"/>
              <a:t>ішкі</a:t>
            </a:r>
            <a:r>
              <a:rPr spc="-70" dirty="0"/>
              <a:t> </a:t>
            </a:r>
            <a:r>
              <a:rPr dirty="0"/>
              <a:t>талдау</a:t>
            </a:r>
            <a:r>
              <a:rPr spc="-70" dirty="0"/>
              <a:t> </a:t>
            </a:r>
            <a:r>
              <a:rPr dirty="0"/>
              <a:t>жүргізу</a:t>
            </a:r>
            <a:r>
              <a:rPr spc="-75" dirty="0"/>
              <a:t> </a:t>
            </a:r>
            <a:r>
              <a:rPr spc="-10" dirty="0"/>
              <a:t>туралы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6932" y="987679"/>
            <a:ext cx="9276715" cy="3634104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6350">
              <a:lnSpc>
                <a:spcPts val="2280"/>
              </a:lnSpc>
              <a:spcBef>
                <a:spcPts val="265"/>
              </a:spcBef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0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20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тәуекелдеріне</a:t>
            </a:r>
            <a:r>
              <a:rPr sz="20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20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2000" spc="2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келесі</a:t>
            </a:r>
            <a:r>
              <a:rPr sz="2000" spc="3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бағыттар</a:t>
            </a:r>
            <a:r>
              <a:rPr sz="2000" spc="3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20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жүзеге асырылады:</a:t>
            </a:r>
            <a:endParaRPr sz="2000">
              <a:latin typeface="Times New Roman"/>
              <a:cs typeface="Times New Roman"/>
            </a:endParaRPr>
          </a:p>
          <a:p>
            <a:pPr marL="12700" marR="7620" indent="267335">
              <a:lnSpc>
                <a:spcPts val="2310"/>
              </a:lnSpc>
              <a:buAutoNum type="arabicParenR"/>
              <a:tabLst>
                <a:tab pos="280035" algn="l"/>
              </a:tabLst>
            </a:pP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2000" spc="-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объектісінің</a:t>
            </a:r>
            <a:r>
              <a:rPr sz="20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</a:t>
            </a:r>
            <a:r>
              <a:rPr sz="20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қозғайтын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нормативтік</a:t>
            </a:r>
            <a:r>
              <a:rPr sz="20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құқықтық</a:t>
            </a:r>
            <a:r>
              <a:rPr sz="20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актілерде</a:t>
            </a:r>
            <a:r>
              <a:rPr sz="2000" spc="-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20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анықтау;</a:t>
            </a:r>
            <a:endParaRPr sz="2000">
              <a:latin typeface="Times New Roman"/>
              <a:cs typeface="Times New Roman"/>
            </a:endParaRPr>
          </a:p>
          <a:p>
            <a:pPr marL="377825" indent="-365125">
              <a:lnSpc>
                <a:spcPts val="2190"/>
              </a:lnSpc>
              <a:buAutoNum type="arabicParenR"/>
              <a:tabLst>
                <a:tab pos="377825" algn="l"/>
                <a:tab pos="1243965" algn="l"/>
                <a:tab pos="2728595" algn="l"/>
                <a:tab pos="6871970" algn="l"/>
                <a:tab pos="8249920" algn="l"/>
              </a:tabLst>
            </a:pP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объектісінің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ұйымдастырушылық-басқарушылық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қызметінде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350"/>
              </a:lnSpc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20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анықтау.</a:t>
            </a:r>
            <a:endParaRPr sz="2000">
              <a:latin typeface="Times New Roman"/>
              <a:cs typeface="Times New Roman"/>
            </a:endParaRPr>
          </a:p>
          <a:p>
            <a:pPr marL="455930" algn="ctr">
              <a:lnSpc>
                <a:spcPct val="100000"/>
              </a:lnSpc>
              <a:spcBef>
                <a:spcPts val="2235"/>
              </a:spcBef>
            </a:pPr>
            <a:r>
              <a:rPr sz="20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***</a:t>
            </a:r>
            <a:endParaRPr sz="2000">
              <a:latin typeface="Times New Roman"/>
              <a:cs typeface="Times New Roman"/>
            </a:endParaRPr>
          </a:p>
          <a:p>
            <a:pPr marL="24765" marR="17145" indent="-3810" algn="ctr">
              <a:lnSpc>
                <a:spcPct val="95900"/>
              </a:lnSpc>
              <a:spcBef>
                <a:spcPts val="2290"/>
              </a:spcBef>
            </a:pP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2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22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</a:t>
            </a:r>
            <a:r>
              <a:rPr sz="22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ішкі</a:t>
            </a:r>
            <a:r>
              <a:rPr sz="22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талдау</a:t>
            </a:r>
            <a:r>
              <a:rPr sz="2200" b="1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қорытындылары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бойынша</a:t>
            </a:r>
            <a:r>
              <a:rPr sz="22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айқындалған</a:t>
            </a:r>
            <a:r>
              <a:rPr sz="2200" b="1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сыбайлас</a:t>
            </a:r>
            <a:r>
              <a:rPr sz="22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жемқорлық</a:t>
            </a:r>
            <a:r>
              <a:rPr sz="22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тәуекелдеріне</a:t>
            </a:r>
            <a:r>
              <a:rPr sz="2200" b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шалдыққан </a:t>
            </a:r>
            <a:r>
              <a:rPr sz="2200" b="1" dirty="0">
                <a:solidFill>
                  <a:srgbClr val="001F5F"/>
                </a:solidFill>
                <a:latin typeface="Times New Roman"/>
                <a:cs typeface="Times New Roman"/>
              </a:rPr>
              <a:t>лауазымдардың</a:t>
            </a:r>
            <a:r>
              <a:rPr sz="22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тізбесі</a:t>
            </a:r>
            <a:endParaRPr sz="2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53567" y="4878578"/>
          <a:ext cx="9994899" cy="2268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6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39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14780"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Сыбайлас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515620">
                        <a:lnSpc>
                          <a:spcPct val="10229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жемқорлық тәуекеліне шалдыққан лауазым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Сыбайлас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жемқорлық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653415">
                        <a:lnSpc>
                          <a:spcPct val="102200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тәуекелдері</a:t>
                      </a:r>
                      <a:r>
                        <a:rPr sz="1800" spc="-9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бар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лауазымдық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өкілеттіктер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39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Сыбайлас</a:t>
                      </a:r>
                      <a:r>
                        <a:rPr sz="1800" spc="-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жемқорлық</a:t>
                      </a:r>
                      <a:r>
                        <a:rPr sz="1800" spc="-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тәуекелдері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Сыбайлас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жемқорлық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64135">
                        <a:lnSpc>
                          <a:spcPct val="102200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тәуекелдерінің деңгейі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Директор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Кәсіпорындағы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224790">
                        <a:lnSpc>
                          <a:spcPct val="102200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барлық</a:t>
                      </a:r>
                      <a:r>
                        <a:rPr sz="1800" spc="-7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процестерге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жалпы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басшылық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39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Қаржылық</a:t>
                      </a:r>
                      <a:r>
                        <a:rPr sz="1800" spc="-6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және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ұйымдастырушылық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363855">
                        <a:lnSpc>
                          <a:spcPct val="102200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сипаттағы</a:t>
                      </a:r>
                      <a:r>
                        <a:rPr sz="1800" spc="-7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басқару</a:t>
                      </a:r>
                      <a:r>
                        <a:rPr sz="1800" spc="-8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шешімдеріне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әсер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ету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және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қабылдау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Орташа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53567" y="359664"/>
          <a:ext cx="9994899" cy="6783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6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39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4075"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Директордың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орынбасары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Жетекшілік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ететін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бағыттарға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басшылық</a:t>
                      </a:r>
                      <a:r>
                        <a:rPr sz="1800" spc="-10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жасау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Басқарушылық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шешімдерге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әсер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ету,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белгілі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бір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мүдделерді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қолдау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Орташа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7530">
                <a:tc>
                  <a:txBody>
                    <a:bodyPr/>
                    <a:lstStyle/>
                    <a:p>
                      <a:pPr marL="69850">
                        <a:lnSpc>
                          <a:spcPts val="200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Бөлім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213360">
                        <a:lnSpc>
                          <a:spcPct val="95900"/>
                        </a:lnSpc>
                        <a:spcBef>
                          <a:spcPts val="5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меңгерушілері (стационар, стационар алмастырғыш, КДМК,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321945">
                        <a:lnSpc>
                          <a:spcPts val="2060"/>
                        </a:lnSpc>
                        <a:spcBef>
                          <a:spcPts val="6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шаруашылық бөлімшесі)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Құрылымдық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108585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бөлімшелердің қызметіне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басшылық жасау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Басқарушылық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шешімдерге</a:t>
                      </a:r>
                      <a:r>
                        <a:rPr sz="1800" spc="-6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ықпал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ету,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78105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бөлінетін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қаражаттың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ұлғаюына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әсер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ететін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мәліметтерді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бюджеттік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өтінімге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енгізу, сондай-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ақ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ауруханада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белгілі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адамдарына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212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жолдамасыз,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құжатсыз,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порталсыз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137795">
                        <a:lnSpc>
                          <a:spcPct val="102200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жатқызу,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тегін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ем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алуға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ықпал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ету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мүмкіндігі.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Шаруашылық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және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жөндеу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жұмыстарында</a:t>
                      </a:r>
                      <a:r>
                        <a:rPr sz="1800" spc="-1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құрылыс-жабдықтарды,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тұрмыстық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заттарды</a:t>
                      </a:r>
                      <a:r>
                        <a:rPr sz="1800" spc="-6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өз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керегіне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пайдалану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үшін</a:t>
                      </a:r>
                      <a:r>
                        <a:rPr sz="1800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көп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мөлшерде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бюджеттік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өтінімге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енгізу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Жоғары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4780"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Қоймашы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Аспазшылар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асхана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450850">
                        <a:lnSpc>
                          <a:spcPct val="101699"/>
                        </a:lnSpc>
                        <a:spcBef>
                          <a:spcPts val="15"/>
                        </a:spcBef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қызметкерлерінің қызметіне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ықпал жасау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6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Бөлінетін</a:t>
                      </a:r>
                      <a:r>
                        <a:rPr sz="1800" spc="-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қаражаттың</a:t>
                      </a:r>
                      <a:r>
                        <a:rPr sz="1800" spc="-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ұлғаюына</a:t>
                      </a:r>
                      <a:r>
                        <a:rPr sz="1800" spc="-7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әсер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ететін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мәліметтерді,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яғни</a:t>
                      </a:r>
                      <a:r>
                        <a:rPr sz="1800" spc="39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тағам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687070">
                        <a:lnSpc>
                          <a:spcPct val="101299"/>
                        </a:lnSpc>
                        <a:spcBef>
                          <a:spcPts val="20"/>
                        </a:spcBef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тауарларын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көп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мөлшерде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бюджеттік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өтінімге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енгізу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Төмен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7320"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Фармацевт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Дәрілік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заттар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0" marR="527685">
                        <a:lnSpc>
                          <a:spcPct val="102299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медициналық бұйымдарды бөлімшелерге қолданысқа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беру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2065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Дәрілік</a:t>
                      </a:r>
                      <a:r>
                        <a:rPr sz="1800" spc="-5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заттар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мен</a:t>
                      </a:r>
                      <a:r>
                        <a:rPr sz="1800" spc="-4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медициналық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6675" marR="570865">
                        <a:lnSpc>
                          <a:spcPct val="102200"/>
                        </a:lnSpc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бұйымдарды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көп</a:t>
                      </a:r>
                      <a:r>
                        <a:rPr sz="1800" spc="-4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мөлшерде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бюджеттік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өтінімге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енгізу</a:t>
                      </a:r>
                      <a:r>
                        <a:rPr sz="1800" spc="-5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мүмкіндігі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65"/>
                        </a:lnSpc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Төмен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1F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5156</Words>
  <Application>Microsoft Office PowerPoint</Application>
  <PresentationFormat>Произвольный</PresentationFormat>
  <Paragraphs>352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Calibri</vt:lpstr>
      <vt:lpstr>Cambria</vt:lpstr>
      <vt:lpstr>Segoe UI Emoji</vt:lpstr>
      <vt:lpstr>Symbol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Комплаенс – деген не 🤔 ???????</vt:lpstr>
      <vt:lpstr>Комплаенс офицердің негізгі бағыттары</vt:lpstr>
      <vt:lpstr>Пара алу және алаяқтық</vt:lpstr>
      <vt:lpstr>Сыйлықтар мен қайырымдылықтар сыбайлас жемқорлық па?</vt:lpstr>
      <vt:lpstr>Сыбайлас жемқорлық тәуекелдеріне ішкі талдау жүргізу туралы</vt:lpstr>
      <vt:lpstr>Презентация PowerPoint</vt:lpstr>
      <vt:lpstr>Презентация PowerPoint</vt:lpstr>
      <vt:lpstr>Презентация PowerPoint</vt:lpstr>
      <vt:lpstr>Атырау облыстық офтальмология ауруханасындағы комплаенс офицердің 2024 жылғы жұмысы туралы анықтамалық ақпарат*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СЫБАЙЛАС ЖЕМҚОРЛЫҚҚА ҚАРСЫ САЯСАТ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Бахыт</cp:lastModifiedBy>
  <cp:revision>1</cp:revision>
  <dcterms:created xsi:type="dcterms:W3CDTF">2025-11-26T12:16:55Z</dcterms:created>
  <dcterms:modified xsi:type="dcterms:W3CDTF">2025-11-27T03:53:26Z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2025-11-26T00:00:00Z</vt:filetime>
  </property>
  <property fmtid="{D5CDD505-2E9C-101B-9397-08002B2CF9AE}" pid="5" name="Producer">
    <vt:lpwstr>www.ilovepdf.com</vt:lpwstr>
  </property>
</Properties>
</file>