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73" r:id="rId4"/>
    <p:sldId id="259" r:id="rId5"/>
    <p:sldId id="279" r:id="rId6"/>
    <p:sldId id="274" r:id="rId7"/>
    <p:sldId id="277" r:id="rId8"/>
    <p:sldId id="278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5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effectLst/>
                <a:latin typeface="+mn-lt"/>
              </a:rPr>
              <a:t/>
            </a:r>
            <a:br>
              <a:rPr lang="ru-RU" sz="3200" dirty="0">
                <a:effectLst/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8229600" cy="4709160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Коньюктурный</a:t>
            </a: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отчет по дневному стационару за </a:t>
            </a: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год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КГП </a:t>
            </a: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 ПХВ </a:t>
            </a: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 </a:t>
            </a:r>
            <a:r>
              <a:rPr lang="ru-RU" sz="36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Атырауской</a:t>
            </a:r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областной офтальмологической больницы»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444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219256" cy="424847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Дневной стационар функционирует с 5 октября 2011 года при областной офтальмологической больнице. Дневной стационар рассчитан на 10 коек, среди них 6 взрослых и 4 детских. В дневном стационаре проводится как консервативное, так и хирургическое лечение.</a:t>
            </a:r>
          </a:p>
        </p:txBody>
      </p:sp>
    </p:spTree>
    <p:extLst>
      <p:ext uri="{BB962C8B-B14F-4D97-AF65-F5344CB8AC3E}">
        <p14:creationId xmlns="" xmlns:p14="http://schemas.microsoft.com/office/powerpoint/2010/main" val="422560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6512511" cy="1143000"/>
          </a:xfrm>
        </p:spPr>
        <p:txBody>
          <a:bodyPr/>
          <a:lstStyle/>
          <a:p>
            <a:pPr algn="ctr"/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Основные  показатели.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890364249"/>
              </p:ext>
            </p:extLst>
          </p:nvPr>
        </p:nvGraphicFramePr>
        <p:xfrm>
          <a:off x="683568" y="1700810"/>
          <a:ext cx="7416824" cy="4101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2106"/>
                <a:gridCol w="2182359"/>
                <a:gridCol w="2182359"/>
              </a:tblGrid>
              <a:tr h="455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Показатели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 </a:t>
                      </a:r>
                      <a:r>
                        <a:rPr lang="ru-RU" sz="1800" dirty="0" smtClean="0">
                          <a:effectLst/>
                        </a:rPr>
                        <a:t>2016 </a:t>
                      </a:r>
                      <a:r>
                        <a:rPr lang="ru-RU" sz="1800" dirty="0">
                          <a:effectLst/>
                        </a:rPr>
                        <a:t>год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7685" algn="l"/>
                          <a:tab pos="668020" algn="ctr"/>
                        </a:tabLst>
                      </a:pPr>
                      <a:r>
                        <a:rPr lang="ru-RU" sz="1800" dirty="0">
                          <a:effectLst/>
                        </a:rPr>
                        <a:t>За </a:t>
                      </a:r>
                      <a:r>
                        <a:rPr lang="ru-RU" sz="1800" dirty="0" smtClean="0">
                          <a:effectLst/>
                        </a:rPr>
                        <a:t>2017 </a:t>
                      </a:r>
                      <a:r>
                        <a:rPr lang="ru-RU" sz="1800" dirty="0">
                          <a:effectLst/>
                        </a:rPr>
                        <a:t>год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0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ru-RU" sz="1800" dirty="0">
                          <a:effectLst/>
                        </a:rPr>
                        <a:t>Общее количество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1336675" algn="r"/>
                        </a:tabLs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1270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8200" algn="l"/>
                          <a:tab pos="1336675" algn="r"/>
                        </a:tabLs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0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город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8020" algn="ctr"/>
                        </a:tabLs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1175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68020" algn="ctr"/>
                        </a:tabLs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1230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0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район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0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800">
                          <a:effectLst/>
                        </a:rPr>
                        <a:t>Выписано   к/дней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2425" algn="l"/>
                        </a:tabLs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8322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242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8601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0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800">
                          <a:effectLst/>
                        </a:rPr>
                        <a:t>Всего операции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2425" algn="l"/>
                        </a:tabLs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475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2425" algn="l"/>
                        </a:tabLs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501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1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ru-RU" sz="1800">
                          <a:effectLst/>
                        </a:rPr>
                        <a:t>Хирургическая активность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38%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39,2%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6225" algn="l"/>
                        </a:tabLst>
                      </a:pPr>
                      <a:r>
                        <a:rPr lang="ru-RU" sz="1800">
                          <a:effectLst/>
                        </a:rPr>
                        <a:t>Среднее число пребывания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6,7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40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</a:tabLst>
                      </a:pPr>
                      <a:r>
                        <a:rPr lang="ru-RU" sz="1800">
                          <a:effectLst/>
                        </a:rPr>
                        <a:t>Оборот коек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3375" algn="l"/>
                        </a:tabLs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3375" algn="l"/>
                        </a:tabLst>
                      </a:pPr>
                      <a:r>
                        <a:rPr lang="ru-RU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127,8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0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ru-RU" sz="1800">
                          <a:effectLst/>
                        </a:rPr>
                        <a:t>Средняя занятость койки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6225" algn="l"/>
                        </a:tabLst>
                      </a:pPr>
                      <a:r>
                        <a:rPr lang="ru-RU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833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6225" algn="l"/>
                        </a:tabLst>
                      </a:pPr>
                      <a:r>
                        <a:rPr lang="ru-RU" sz="1800" dirty="0" smtClean="0">
                          <a:effectLst/>
                        </a:rPr>
                        <a:t>860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8979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259336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/>
              <a:t>Анализ деятельности дневного стационара с патологией зрения </a:t>
            </a:r>
            <a:r>
              <a:rPr lang="ru-RU" b="1" u="sng" dirty="0" smtClean="0"/>
              <a:t>за 2016 </a:t>
            </a:r>
            <a:r>
              <a:rPr lang="ru-RU" b="1" u="sng" dirty="0"/>
              <a:t>год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99251085"/>
              </p:ext>
            </p:extLst>
          </p:nvPr>
        </p:nvGraphicFramePr>
        <p:xfrm>
          <a:off x="755577" y="1340763"/>
          <a:ext cx="8064894" cy="4392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0233"/>
                <a:gridCol w="980737"/>
                <a:gridCol w="1192119"/>
                <a:gridCol w="941697"/>
                <a:gridCol w="947411"/>
                <a:gridCol w="875998"/>
                <a:gridCol w="1000732"/>
                <a:gridCol w="1015967"/>
              </a:tblGrid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Месяцы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Взрослое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к/д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Дети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к/д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город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район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Январь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75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540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90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76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Февраль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103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91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644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96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Март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548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56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Апрель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508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Май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95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516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56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Июнь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93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484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64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Июль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116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104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612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96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111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Август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70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444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96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78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Сентябрь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78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476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56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Октябрь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171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165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1056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48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160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Ноябрь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155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145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987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147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Декабрь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106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98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665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64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105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1270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1161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u="sng">
                          <a:effectLst/>
                        </a:rPr>
                        <a:t>7480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107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u="sng">
                          <a:effectLst/>
                        </a:rPr>
                        <a:t>842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1175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95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618"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1280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259336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/>
              <a:t>Анализ деятельности дневного стационара с патологией зрения </a:t>
            </a:r>
            <a:r>
              <a:rPr lang="ru-RU" b="1" u="sng" dirty="0" smtClean="0"/>
              <a:t>за 2017год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99251085"/>
              </p:ext>
            </p:extLst>
          </p:nvPr>
        </p:nvGraphicFramePr>
        <p:xfrm>
          <a:off x="755577" y="1340763"/>
          <a:ext cx="8064894" cy="4392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0233"/>
                <a:gridCol w="980737"/>
                <a:gridCol w="1192119"/>
                <a:gridCol w="941697"/>
                <a:gridCol w="947411"/>
                <a:gridCol w="875998"/>
                <a:gridCol w="1000732"/>
                <a:gridCol w="1015967"/>
              </a:tblGrid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>
                          <a:effectLst/>
                        </a:rPr>
                        <a:t>Месяцы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Взрослое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к/д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Дети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к/д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город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район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Январь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412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Февраль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96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675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Март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446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Апрель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639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Май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696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Июнь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713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Июль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108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101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691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105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Август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671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Сентябрь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668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Октябрь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104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703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106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Ноябрь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149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145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932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145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Декабрь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113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747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24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109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1278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1202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u="sng" dirty="0" smtClean="0">
                          <a:effectLst/>
                        </a:rPr>
                        <a:t>7993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u="sng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608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1230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618"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1280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3690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Анализ деятельности дневного стационара по нозологиям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431336090"/>
              </p:ext>
            </p:extLst>
          </p:nvPr>
        </p:nvGraphicFramePr>
        <p:xfrm>
          <a:off x="1043608" y="1268760"/>
          <a:ext cx="7272808" cy="5599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/>
                <a:gridCol w="2264338"/>
                <a:gridCol w="1038822"/>
                <a:gridCol w="891168"/>
                <a:gridCol w="891168"/>
                <a:gridCol w="891168"/>
              </a:tblGrid>
              <a:tr h="608722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МКБ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Нозология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</a:t>
                      </a:r>
                    </a:p>
                  </a:txBody>
                  <a:tcPr marL="65450" marR="65450" marT="0" marB="0" vert="ea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 vert="ea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</a:t>
                      </a:r>
                    </a:p>
                  </a:txBody>
                  <a:tcPr marL="65450" marR="65450" marT="0" marB="0" vert="eaVert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 vert="eaVert"/>
                </a:tc>
              </a:tr>
              <a:tr h="268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4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Н40.1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Н40.2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Глаукома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</a:tr>
              <a:tr h="707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Н44.2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Н53.3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Н52.2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рефракции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</a:tr>
              <a:tr h="707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Н35.3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Н35.4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Н35.6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Заболевание сетчатки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</a:tr>
              <a:tr h="464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Н47.2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Заболевание зрительного нерва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</a:tr>
              <a:tr h="464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Н00.1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Н00.2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Заболевание века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</a:tr>
              <a:tr h="464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Н20.1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Заболевание сосудистой оболочки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</a:tr>
              <a:tr h="263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Н18.1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Заболевание роговицы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</a:tr>
              <a:tr h="465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Н43.3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Заболевание стекловидного тела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</a:tr>
              <a:tr h="287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Н26.8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Катаракта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</a:tr>
              <a:tr h="232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1163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450" marR="65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61592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512511" cy="1143000"/>
          </a:xfrm>
        </p:spPr>
        <p:txBody>
          <a:bodyPr/>
          <a:lstStyle/>
          <a:p>
            <a:pPr algn="ctr"/>
            <a:r>
              <a:rPr lang="ru-RU" sz="28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Характеристики оперативных   вмешательств.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/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</a:b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2918112223"/>
              </p:ext>
            </p:extLst>
          </p:nvPr>
        </p:nvGraphicFramePr>
        <p:xfrm>
          <a:off x="1187625" y="1988840"/>
          <a:ext cx="6840758" cy="3498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1450"/>
                <a:gridCol w="1549654"/>
                <a:gridCol w="1549654"/>
              </a:tblGrid>
              <a:tr h="9791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Названия </a:t>
                      </a:r>
                      <a:r>
                        <a:rPr lang="ru-RU" sz="1600" b="1" dirty="0">
                          <a:effectLst/>
                        </a:rPr>
                        <a:t>операций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Кол-во операций за </a:t>
                      </a:r>
                      <a:r>
                        <a:rPr lang="ru-RU" sz="1600" b="1" dirty="0" smtClean="0">
                          <a:effectLst/>
                        </a:rPr>
                        <a:t>2016год 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Кол-во операций за </a:t>
                      </a:r>
                      <a:r>
                        <a:rPr lang="ru-RU" sz="1600" b="1" dirty="0" smtClean="0">
                          <a:effectLst/>
                        </a:rPr>
                        <a:t>2017 </a:t>
                      </a:r>
                      <a:r>
                        <a:rPr lang="ru-RU" sz="1600" b="1" dirty="0">
                          <a:effectLst/>
                        </a:rPr>
                        <a:t>год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Удаление  атеромы века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ФЭК+ ИОЛ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397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420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ФЭК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ЭКЭК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ЭКЭК+ИОЛ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Реимплантация ИОЛ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8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СТЭК (</a:t>
                      </a:r>
                      <a:r>
                        <a:rPr lang="ru-RU" sz="1400" b="1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синустрабекулэктомия</a:t>
                      </a:r>
                      <a:r>
                        <a:rPr lang="ru-RU" sz="14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Всего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475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501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1109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algn="l"/>
            <a:r>
              <a:rPr lang="ru-RU" sz="32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Выводы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: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340768"/>
            <a:ext cx="7128792" cy="453650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сравнении </a:t>
            </a: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годом,в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отмечается увеличение количества выписанных больных с различными патологиями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глаза,а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также увеличение  количества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операций,таких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ФЭК с имплантацией ИОЛ,ЭКЭК с имплантацией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ИОЛ,реимплантация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ИОЛ. Большинство пациентов предпочитают консервативное и оперативное лечение в условиях дневного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стационара.Это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связано с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тем,что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госпитализация занимает наименьшее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время,нежели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портал.А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также консервативное лечение выгодно пациентам наличием больше свободного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времени,так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большинство пациентов среднего и зрелого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возрастов,работающее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73894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Спасибо </a:t>
            </a:r>
            <a:r>
              <a:rPr lang="ru-RU" b="1" smtClean="0">
                <a:solidFill>
                  <a:srgbClr val="FF0000"/>
                </a:solidFill>
              </a:rPr>
              <a:t>за </a:t>
            </a:r>
            <a:r>
              <a:rPr lang="ru-RU" b="1" smtClean="0">
                <a:solidFill>
                  <a:srgbClr val="FF0000"/>
                </a:solidFill>
              </a:rPr>
              <a:t>внимание</a:t>
            </a:r>
            <a:r>
              <a:rPr lang="ru-RU" b="1" dirty="0">
                <a:solidFill>
                  <a:srgbClr val="FF0000"/>
                </a:solidFill>
              </a:rPr>
              <a:t>!</a:t>
            </a:r>
          </a:p>
        </p:txBody>
      </p:sp>
      <p:pic>
        <p:nvPicPr>
          <p:cNvPr id="7170" name="Picture 2" descr="C:\Users\Suncar\Desktop\images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04864"/>
            <a:ext cx="5561971" cy="31043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0984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484</TotalTime>
  <Words>559</Words>
  <Application>Microsoft Office PowerPoint</Application>
  <PresentationFormat>Экран (4:3)</PresentationFormat>
  <Paragraphs>371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 </vt:lpstr>
      <vt:lpstr>Слайд 2</vt:lpstr>
      <vt:lpstr>Основные  показатели. </vt:lpstr>
      <vt:lpstr>Слайд 4</vt:lpstr>
      <vt:lpstr>Слайд 5</vt:lpstr>
      <vt:lpstr>Анализ деятельности дневного стационара по нозологиям </vt:lpstr>
      <vt:lpstr>Характеристики оперативных   вмешательств. </vt:lpstr>
      <vt:lpstr>Выводы: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АИДА</dc:creator>
  <cp:lastModifiedBy>Asya</cp:lastModifiedBy>
  <cp:revision>45</cp:revision>
  <dcterms:created xsi:type="dcterms:W3CDTF">2017-01-12T04:15:03Z</dcterms:created>
  <dcterms:modified xsi:type="dcterms:W3CDTF">2018-01-11T09:43:39Z</dcterms:modified>
</cp:coreProperties>
</file>