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7" r:id="rId2"/>
    <p:sldId id="258" r:id="rId3"/>
    <p:sldId id="274" r:id="rId4"/>
    <p:sldId id="259" r:id="rId5"/>
    <p:sldId id="264" r:id="rId6"/>
    <p:sldId id="266" r:id="rId7"/>
    <p:sldId id="270" r:id="rId8"/>
    <p:sldId id="275" r:id="rId9"/>
    <p:sldId id="271" r:id="rId10"/>
    <p:sldId id="272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737" autoAdjust="0"/>
  </p:normalViewPr>
  <p:slideViewPr>
    <p:cSldViewPr>
      <p:cViewPr varScale="1">
        <p:scale>
          <a:sx n="86" d="100"/>
          <a:sy n="86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725CD-38D6-4D1A-BB31-C20D2D6884E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2CCE9-97BA-4F69-AFFD-850CC3C4C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4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CCE9-97BA-4F69-AFFD-850CC3C4C01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1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effectLst/>
                <a:latin typeface="+mn-lt"/>
              </a:rPr>
              <a:t/>
            </a:r>
            <a:br>
              <a:rPr lang="ru-RU" sz="3200" dirty="0">
                <a:effectLst/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564904"/>
            <a:ext cx="8229600" cy="3052976"/>
          </a:xfrm>
        </p:spPr>
        <p:txBody>
          <a:bodyPr anchor="ctr">
            <a:normAutofit/>
          </a:bodyPr>
          <a:lstStyle/>
          <a:p>
            <a:pPr marL="13716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Конъюнктурный 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 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круглосуточному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стационару за 2020г      КГП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ПХВ                                                                                   «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Атырауская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Областная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офтальмологическая   больница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Hp-Pavilion\Downloads\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44216" cy="190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44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204864"/>
            <a:ext cx="6512511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4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92" y="4985792"/>
            <a:ext cx="1872208" cy="187220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19256" cy="590465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КГКП на  ПХВ  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Атырауская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областная  Офтальмологическая больница на Доверительном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Управлении-единственная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специализированная                                                                                   организация которая оказывает  плановую и экстренною офтальмологическую помощь взрослому и детскому населению города Атырау и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Атырауской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области.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 самостоятельное медицинское учреждение в  январе 2008 года открылась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Атырауская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областная офтальмологическая больница, которая расположена по адресу п.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Балыкшы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Кожакаева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 «б». В 1-ом  корпусе  на первом этаже расположены  два  кабинета детского амбулаторно - поликлинического приема, детские реабилитационные кабинеты, кабинеты администрации больницы, лазерный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кабинет, кухня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бухгалтерия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этаже расположен стационар с операционным блоком.  Во 2-ом корпусе расположены два  кабинета для приема взрослого населения,  Центр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хирургии, клинико- диагностическая лаборатория, диагностические кабинеты. ЦСО, прачечная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2011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офтальмологическая больница  одним из первых перешла на хозяйственное ведение. В марте 2018г введена на эксплуатацию  КДМП на 100 посещении в смену.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2019 г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КГКП на  ПХВ 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Атырауская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 Офтальмологическая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больница» на Доверительном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Управлении.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0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85184"/>
            <a:ext cx="1872208" cy="187220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19256" cy="554465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 офтальмологической    службы    регламентируется Приказом МЗ РК №120 от 28.02.2012г Положение о деятельности  организации  здравоохранения,  оказывающих офтальмологическую  помощь   населению РК.В 2015г  разработан  и  утвержден  Стандарт  организации оказания  офтальмологической  службы     РК( приказ  МЗСР РК № 1023 от 25.12.2015г)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: 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всего 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 офтальмологов -12,   из них детских офтальмологов -3;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высшей категорией 7 , с 1 категорией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 со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категорией - 1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 сестер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высшей  категорией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категорией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2 категорией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Стационарная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офтальмологическая  помощь  представлена  50 койками,  в  том  числе   10 детскими. Из 50 коек  хирургических коек-30, терапевтических  коек - 10. С 2014года   10 круглосуточных   коек   перепрофилированы и  функционируют  как  койки  дневного стационара. </a:t>
            </a:r>
          </a:p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2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489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 </a:t>
            </a:r>
            <a:r>
              <a:rPr lang="ru-RU" sz="40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en-US" sz="40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1835857"/>
              </p:ext>
            </p:extLst>
          </p:nvPr>
        </p:nvGraphicFramePr>
        <p:xfrm>
          <a:off x="467544" y="1340768"/>
          <a:ext cx="7848872" cy="4896542"/>
        </p:xfrm>
        <a:graphic>
          <a:graphicData uri="http://schemas.openxmlformats.org/drawingml/2006/table">
            <a:tbl>
              <a:tblPr firstRow="1" firstCol="1" lastRow="1" lastCol="1" bandCol="1">
                <a:tableStyleId>{5DA37D80-6434-44D0-A028-1B22A696006F}</a:tableStyleId>
              </a:tblPr>
              <a:tblGrid>
                <a:gridCol w="509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Показатели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2019г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2020г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Общее </a:t>
                      </a:r>
                      <a:r>
                        <a:rPr lang="ru-RU" sz="1800" dirty="0" smtClean="0">
                          <a:effectLst/>
                        </a:rPr>
                        <a:t>количество выписанных </a:t>
                      </a:r>
                      <a:r>
                        <a:rPr lang="ru-RU" sz="1800" dirty="0">
                          <a:effectLst/>
                        </a:rPr>
                        <a:t>больных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1336675" algn="r"/>
                        </a:tabLst>
                      </a:pP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1805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38200" algn="l"/>
                          <a:tab pos="1336675" algn="r"/>
                        </a:tabLst>
                      </a:pP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1570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Из них-городских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8020" algn="ctr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494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68020" algn="ctr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Районных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1311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Детей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242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166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Проведено выписанными больными  к/дней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12994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2425" algn="l"/>
                        </a:tabLs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11340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>
                          <a:effectLst/>
                        </a:rPr>
                        <a:t>Хирургическая активность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72,6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14325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Средняя </a:t>
                      </a:r>
                      <a:r>
                        <a:rPr lang="ru-RU" sz="1800" dirty="0" smtClean="0">
                          <a:effectLst/>
                        </a:rPr>
                        <a:t>длительность лечения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7,2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 b="1" dirty="0">
                          <a:effectLst/>
                          <a:latin typeface="Book Antiqua" panose="02040602050305030304" pitchFamily="18" charset="0"/>
                        </a:rPr>
                        <a:t>7,2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800" dirty="0">
                          <a:effectLst/>
                        </a:rPr>
                        <a:t>Оборот коек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3375" algn="l"/>
                        </a:tabLst>
                      </a:pP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36,1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</a:tabLst>
                      </a:pP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31,4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 занятость койки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6225" algn="l"/>
                        </a:tabLst>
                      </a:pP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259,0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6225" algn="l"/>
                        </a:tabLst>
                      </a:pP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228,8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80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151216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Соотношение плановых больных и экстренных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4551106"/>
              </p:ext>
            </p:extLst>
          </p:nvPr>
        </p:nvGraphicFramePr>
        <p:xfrm>
          <a:off x="467544" y="1456921"/>
          <a:ext cx="8209480" cy="27706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64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4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   Год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Экстренные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Проценты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Плановые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 Проценты</a:t>
                      </a:r>
                      <a:endParaRPr lang="ru-RU" sz="200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255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14,1%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155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85,8%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2020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1271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21088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1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Сравнительный анализ выписанных больных по нозологиям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19413902"/>
              </p:ext>
            </p:extLst>
          </p:nvPr>
        </p:nvGraphicFramePr>
        <p:xfrm>
          <a:off x="107503" y="1412773"/>
          <a:ext cx="7416824" cy="53616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{5DA37D80-6434-44D0-A028-1B22A696006F}</a:tableStyleId>
              </a:tblPr>
              <a:tblGrid>
                <a:gridCol w="249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77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Нозология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Взрослые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дети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взрослые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Дети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Катаракта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Н25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383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473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Глаукома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Н40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587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  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Заболевание роговицы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Н16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62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48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Заболевание сетчатки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Н35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60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  359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Нарушение рефракции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Н52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54  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Травмы, ожоги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</a:t>
                      </a:r>
                      <a:r>
                        <a:rPr lang="ru-RU" sz="1200" dirty="0">
                          <a:effectLst/>
                        </a:rPr>
                        <a:t>05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Заболевания стекловидного тела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Н43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Заболевание зрительного нерва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Н47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34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                 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Заболевание века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Н02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15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Косоглазие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Н50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13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2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Дегенеративная</a:t>
                      </a:r>
                      <a:r>
                        <a:rPr lang="ru-RU" sz="1200" baseline="0" dirty="0" smtClean="0">
                          <a:effectLst/>
                        </a:rPr>
                        <a:t> миопия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Н44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2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Увеиты</a:t>
                      </a:r>
                      <a:r>
                        <a:rPr lang="ru-RU" sz="1200" dirty="0" smtClean="0">
                          <a:effectLst/>
                        </a:rPr>
                        <a:t>, </a:t>
                      </a:r>
                      <a:r>
                        <a:rPr lang="ru-RU" sz="1200" dirty="0" err="1" smtClean="0">
                          <a:effectLst/>
                        </a:rPr>
                        <a:t>эндофтальмиты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Times New Roman"/>
                          <a:cs typeface="Times New Roman"/>
                        </a:rPr>
                        <a:t>прочие                                                                                                         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ahnschrift Ligh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Н30, 31,Н27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78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Итого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1570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678" y="3972368"/>
            <a:ext cx="1029661" cy="256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139136" cy="83671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Характеристики оперативных   вмешательств.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91565553"/>
              </p:ext>
            </p:extLst>
          </p:nvPr>
        </p:nvGraphicFramePr>
        <p:xfrm>
          <a:off x="0" y="548679"/>
          <a:ext cx="9143998" cy="624447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46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390">
                  <a:extLst>
                    <a:ext uri="{9D8B030D-6E8A-4147-A177-3AD203B41FA5}">
                      <a16:colId xmlns:a16="http://schemas.microsoft.com/office/drawing/2014/main" val="1395080404"/>
                    </a:ext>
                  </a:extLst>
                </a:gridCol>
                <a:gridCol w="424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82">
                  <a:extLst>
                    <a:ext uri="{9D8B030D-6E8A-4147-A177-3AD203B41FA5}">
                      <a16:colId xmlns:a16="http://schemas.microsoft.com/office/drawing/2014/main" val="2727767381"/>
                    </a:ext>
                  </a:extLst>
                </a:gridCol>
                <a:gridCol w="476300">
                  <a:extLst>
                    <a:ext uri="{9D8B030D-6E8A-4147-A177-3AD203B41FA5}">
                      <a16:colId xmlns:a16="http://schemas.microsoft.com/office/drawing/2014/main" val="2614026813"/>
                    </a:ext>
                  </a:extLst>
                </a:gridCol>
                <a:gridCol w="635064">
                  <a:extLst>
                    <a:ext uri="{9D8B030D-6E8A-4147-A177-3AD203B41FA5}">
                      <a16:colId xmlns:a16="http://schemas.microsoft.com/office/drawing/2014/main" val="2233502247"/>
                    </a:ext>
                  </a:extLst>
                </a:gridCol>
                <a:gridCol w="396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4055">
                  <a:extLst>
                    <a:ext uri="{9D8B030D-6E8A-4147-A177-3AD203B41FA5}">
                      <a16:colId xmlns:a16="http://schemas.microsoft.com/office/drawing/2014/main" val="2019333216"/>
                    </a:ext>
                  </a:extLst>
                </a:gridCol>
                <a:gridCol w="587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829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операции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2019г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К-во </a:t>
                      </a:r>
                      <a:endParaRPr lang="ru-RU" sz="11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больных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Кол-о операций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К/д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К-во</a:t>
                      </a: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больных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Кол-о операций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к/д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Экстракция катаракты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Экстракция катаракты с ИОЛ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Факоэмульсификация катаракты с иол.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Лазерная дисцизия вт/катаракты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179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эвисцероэнуклеации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СТЭК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ТЭК + дренаж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4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Лазерная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трабэкулопластика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лазерная</a:t>
                      </a:r>
                      <a:r>
                        <a:rPr lang="ru-RU" sz="11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иридотомия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ПХО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операции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2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Имплантация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ИОЛ при афакии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1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Теномиопластика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Удаление</a:t>
                      </a:r>
                      <a:r>
                        <a:rPr lang="ru-RU" sz="11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b="1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имплантанта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9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лазеробарраж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1088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78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32656"/>
            <a:ext cx="8928992" cy="612068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Врачами офтальмологами проводятся специализированные  операции и лечения такие как: экстракция катаракты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экстракция катаракты с ИОЛ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акоэмульсификация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акоэмульсификация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ИОЛ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еимплантация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гипотензивная операция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склеропластика, эвисцероэнуклеация с ведением имлантанта в тененовую капсулу с приклепнием мыщц,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заболевание роговицы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аболевание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зрительного нерва,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интраветриальное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ведение препарата, селективная лазерная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иридэктомия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рассечение вторичной мембраны,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экстракапсулярная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экстракция  катаракты.</a:t>
            </a:r>
          </a:p>
          <a:p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 технологии как ФЭК  (энергетической  хирургии 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катаракты)позволяет 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оперировать пациентов с  незрелыми  катарактами, снижению количества  осложнении, сокращает восстановительный  период.                  Лазерное  лечение   -  дала  возможность провести лечение в раннем  не осложненном  периоде больных с глаукомой.  И это привело к большому притоку и  обращению больных в нашу клинику.  </a:t>
            </a:r>
          </a:p>
          <a:p>
            <a:r>
              <a:rPr lang="kk-KZ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kk-KZ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поступившых и выписанных больных и снижение количества </a:t>
            </a:r>
            <a:r>
              <a:rPr lang="kk-KZ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за 2020год по сравнению с 2019годом связано с пандемией 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 –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 и карантинными мерами.</a:t>
            </a:r>
            <a:r>
              <a:rPr lang="kk-KZ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41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097" y="116632"/>
            <a:ext cx="2198469" cy="21984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планы и задачи: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29600" cy="47091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1.Ежегодно проводить  повышение  квалификации врачей, среднего медицинского  персонала с обучением в ближнем и дальнем зарубежье.</a:t>
            </a:r>
          </a:p>
          <a:p>
            <a:r>
              <a:rPr lang="ru-RU" dirty="0">
                <a:solidFill>
                  <a:srgbClr val="FF0000"/>
                </a:solidFill>
              </a:rPr>
              <a:t>2.Подготовить  кадры  среди  молодых  специалистов.</a:t>
            </a:r>
          </a:p>
          <a:p>
            <a:r>
              <a:rPr lang="ru-RU" dirty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.Активизировать  </a:t>
            </a:r>
            <a:r>
              <a:rPr lang="ru-RU" dirty="0">
                <a:solidFill>
                  <a:srgbClr val="FF0000"/>
                </a:solidFill>
              </a:rPr>
              <a:t>работу врачей  офтальмологов городских поликлиниках, ЦРБ.</a:t>
            </a:r>
          </a:p>
          <a:p>
            <a:r>
              <a:rPr lang="ru-RU" dirty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.Применение в работе   современного медицинского оборудования и медицинские информационные системы.</a:t>
            </a:r>
            <a:endParaRPr lang="ru-RU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342656"/>
            <a:ext cx="2736304" cy="251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2470</TotalTime>
  <Words>972</Words>
  <Application>Microsoft Office PowerPoint</Application>
  <PresentationFormat>Экран (4:3)</PresentationFormat>
  <Paragraphs>375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Bahnschrift Light</vt:lpstr>
      <vt:lpstr>Book Antiqua</vt:lpstr>
      <vt:lpstr>Calibri</vt:lpstr>
      <vt:lpstr>Georgia</vt:lpstr>
      <vt:lpstr>Times New Roman</vt:lpstr>
      <vt:lpstr>Trebuchet MS</vt:lpstr>
      <vt:lpstr>Воздушный поток</vt:lpstr>
      <vt:lpstr> </vt:lpstr>
      <vt:lpstr>Презентация PowerPoint</vt:lpstr>
      <vt:lpstr>Презентация PowerPoint</vt:lpstr>
      <vt:lpstr>Основные  показатели </vt:lpstr>
      <vt:lpstr> Соотношение плановых больных и экстренных</vt:lpstr>
      <vt:lpstr>Сравнительный анализ выписанных больных по нозологиям.</vt:lpstr>
      <vt:lpstr>Характеристики оперативных   вмешательств.</vt:lpstr>
      <vt:lpstr>Презентация PowerPoint</vt:lpstr>
      <vt:lpstr>планы и задачи: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АИДА</dc:creator>
  <cp:lastModifiedBy>Пользователь Windows</cp:lastModifiedBy>
  <cp:revision>187</cp:revision>
  <cp:lastPrinted>2021-02-05T07:38:56Z</cp:lastPrinted>
  <dcterms:created xsi:type="dcterms:W3CDTF">2017-01-12T04:15:03Z</dcterms:created>
  <dcterms:modified xsi:type="dcterms:W3CDTF">2021-02-10T07:10:54Z</dcterms:modified>
</cp:coreProperties>
</file>